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62" r:id="rId7"/>
    <p:sldId id="263" r:id="rId8"/>
    <p:sldId id="264" r:id="rId9"/>
    <p:sldId id="265" r:id="rId10"/>
    <p:sldId id="266" r:id="rId11"/>
    <p:sldId id="270" r:id="rId12"/>
    <p:sldId id="283" r:id="rId13"/>
    <p:sldId id="284" r:id="rId14"/>
    <p:sldId id="285" r:id="rId15"/>
    <p:sldId id="286" r:id="rId16"/>
    <p:sldId id="280" r:id="rId17"/>
    <p:sldId id="281"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Nunito" pitchFamily="2" charset="0"/>
      <p:regular r:id="rId28"/>
      <p:bold r:id="rId29"/>
      <p:italic r:id="rId30"/>
      <p:boldItalic r:id="rId31"/>
    </p:embeddedFont>
    <p:embeddedFont>
      <p:font typeface="Roboto" panose="02000000000000000000" pitchFamily="2" charset="0"/>
      <p:regular r:id="rId32"/>
      <p:bold r:id="rId33"/>
      <p:italic r:id="rId34"/>
      <p:boldItalic r:id="rId35"/>
    </p:embeddedFont>
    <p:embeddedFont>
      <p:font typeface="Source Sans Pro" panose="020B05030304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8" roundtripDataSignature="AMtx7mg3W3+axzSWH7nkn/SbAJfIrmZc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96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105"/>
    <p:restoredTop sz="94681"/>
  </p:normalViewPr>
  <p:slideViewPr>
    <p:cSldViewPr snapToGrid="0">
      <p:cViewPr varScale="1">
        <p:scale>
          <a:sx n="142" d="100"/>
          <a:sy n="142" d="100"/>
        </p:scale>
        <p:origin x="162"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03777f4671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g203777f4671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03777f4671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g203777f4671_0_1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03777f4671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1" name="Google Shape;331;g203777f4671_0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GBM is planned for next Thursday (September 24) at 6pm where all the Directors and PVP will be presenting for their respective organizations</a:t>
            </a:r>
            <a:endParaRPr/>
          </a:p>
          <a:p>
            <a:pPr marL="457200" lvl="0" indent="-298450" algn="l" rtl="0">
              <a:lnSpc>
                <a:spcPct val="100000"/>
              </a:lnSpc>
              <a:spcBef>
                <a:spcPts val="0"/>
              </a:spcBef>
              <a:spcAft>
                <a:spcPts val="0"/>
              </a:spcAft>
              <a:buSzPts val="1100"/>
              <a:buChar char="-"/>
            </a:pPr>
            <a:r>
              <a:rPr lang="en"/>
              <a:t>How can I get involved? We are recruiting for most subcommittees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Active Community on Discord</a:t>
            </a:r>
            <a:endParaRPr/>
          </a:p>
          <a:p>
            <a:pPr marL="457200" lvl="0" indent="-298450" algn="l" rtl="0">
              <a:lnSpc>
                <a:spcPct val="100000"/>
              </a:lnSpc>
              <a:spcBef>
                <a:spcPts val="0"/>
              </a:spcBef>
              <a:spcAft>
                <a:spcPts val="0"/>
              </a:spcAft>
              <a:buSzPts val="1100"/>
              <a:buChar char="-"/>
            </a:pPr>
            <a:r>
              <a:rPr lang="en"/>
              <a:t>People come from various backgrounds (check website for where we have interned, advice/tips), tutoring, HDSI Research Scholarship, professors, research at Qualcomm Institute, etc.</a:t>
            </a:r>
            <a:endParaRPr/>
          </a:p>
          <a:p>
            <a:pPr marL="457200" lvl="0" indent="-298450" algn="l" rtl="0">
              <a:lnSpc>
                <a:spcPct val="100000"/>
              </a:lnSpc>
              <a:spcBef>
                <a:spcPts val="0"/>
              </a:spcBef>
              <a:spcAft>
                <a:spcPts val="0"/>
              </a:spcAft>
              <a:buSzPts val="1100"/>
              <a:buChar char="-"/>
            </a:pPr>
            <a:r>
              <a:rPr lang="en"/>
              <a:t>Opportunities, class questions, etc.</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Tabling tomorrow! And next Tuesday (Library Walk) and Wednesday (EOTG), additionally we will be speaking at DSC classes either this week or next, etc.</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Talk about </a:t>
            </a:r>
            <a:r>
              <a:rPr lang="en-US" dirty="0" err="1"/>
              <a:t>tcg</a:t>
            </a:r>
            <a:r>
              <a:rPr lang="en-US" dirty="0"/>
              <a:t> projects/?</a:t>
            </a:r>
            <a:endParaRPr dirty="0"/>
          </a:p>
        </p:txBody>
      </p:sp>
      <p:sp>
        <p:nvSpPr>
          <p:cNvPr id="156" name="Google Shape;15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2" name="Google Shape;17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03777f4671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203777f4671_0_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s3.ucsd.edu/"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ds3.ucsd.edu/"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7"/>
        <p:cNvGrpSpPr/>
        <p:nvPr/>
      </p:nvGrpSpPr>
      <p:grpSpPr>
        <a:xfrm>
          <a:off x="0" y="0"/>
          <a:ext cx="0" cy="0"/>
          <a:chOff x="0" y="0"/>
          <a:chExt cx="0" cy="0"/>
        </a:xfrm>
      </p:grpSpPr>
      <p:sp>
        <p:nvSpPr>
          <p:cNvPr id="8" name="Google Shape;8;p9"/>
          <p:cNvSpPr/>
          <p:nvPr/>
        </p:nvSpPr>
        <p:spPr>
          <a:xfrm rot="5400000">
            <a:off x="244525" y="-244650"/>
            <a:ext cx="4430700" cy="49200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c</a:t>
            </a:r>
            <a:endParaRPr sz="1400" b="0" i="0" u="none" strike="noStrike" cap="none">
              <a:solidFill>
                <a:srgbClr val="000000"/>
              </a:solidFill>
              <a:latin typeface="Arial"/>
              <a:ea typeface="Arial"/>
              <a:cs typeface="Arial"/>
              <a:sym typeface="Arial"/>
            </a:endParaRPr>
          </a:p>
        </p:txBody>
      </p:sp>
      <p:sp>
        <p:nvSpPr>
          <p:cNvPr id="9" name="Google Shape;9;p9"/>
          <p:cNvSpPr/>
          <p:nvPr/>
        </p:nvSpPr>
        <p:spPr>
          <a:xfrm>
            <a:off x="0" y="209400"/>
            <a:ext cx="2996700" cy="789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9"/>
          <p:cNvSpPr/>
          <p:nvPr/>
        </p:nvSpPr>
        <p:spPr>
          <a:xfrm rot="10800000" flipH="1">
            <a:off x="2996690" y="209325"/>
            <a:ext cx="1476300" cy="7899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9"/>
          <p:cNvSpPr/>
          <p:nvPr/>
        </p:nvSpPr>
        <p:spPr>
          <a:xfrm rot="10800000" flipH="1">
            <a:off x="4016025" y="394700"/>
            <a:ext cx="466500" cy="421200"/>
          </a:xfrm>
          <a:prstGeom prst="rtTriangle">
            <a:avLst/>
          </a:prstGeom>
          <a:solidFill>
            <a:srgbClr val="000C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9"/>
          <p:cNvSpPr/>
          <p:nvPr/>
        </p:nvSpPr>
        <p:spPr>
          <a:xfrm>
            <a:off x="0" y="394825"/>
            <a:ext cx="4017900" cy="418800"/>
          </a:xfrm>
          <a:prstGeom prst="rect">
            <a:avLst/>
          </a:prstGeom>
          <a:solidFill>
            <a:srgbClr val="000C33"/>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0" i="0" u="sng" strike="noStrike" cap="none">
                <a:solidFill>
                  <a:schemeClr val="lt2"/>
                </a:solidFill>
                <a:latin typeface="Arial"/>
                <a:ea typeface="Arial"/>
                <a:cs typeface="Arial"/>
                <a:sym typeface="Arial"/>
                <a:hlinkClick r:id="rId2">
                  <a:extLst>
                    <a:ext uri="{A12FA001-AC4F-418D-AE19-62706E023703}">
                      <ahyp:hlinkClr xmlns:ahyp="http://schemas.microsoft.com/office/drawing/2018/hyperlinkcolor" val="tx"/>
                    </a:ext>
                  </a:extLst>
                </a:hlinkClick>
              </a:rPr>
              <a:t>https://ds3.ucsd.edu/</a:t>
            </a:r>
            <a:r>
              <a:rPr lang="en" sz="1400" b="0" i="0" u="none" strike="noStrike" cap="none">
                <a:solidFill>
                  <a:schemeClr val="lt2"/>
                </a:solidFill>
                <a:latin typeface="Arial"/>
                <a:ea typeface="Arial"/>
                <a:cs typeface="Arial"/>
                <a:sym typeface="Arial"/>
              </a:rPr>
              <a:t> </a:t>
            </a:r>
            <a:r>
              <a:rPr lang="en" sz="1400" b="1" i="0" u="none" strike="noStrike" cap="none">
                <a:solidFill>
                  <a:schemeClr val="lt2"/>
                </a:solidFill>
                <a:latin typeface="Arial"/>
                <a:ea typeface="Arial"/>
                <a:cs typeface="Arial"/>
                <a:sym typeface="Arial"/>
              </a:rPr>
              <a:t>|</a:t>
            </a:r>
            <a:r>
              <a:rPr lang="en" sz="1400" b="0" i="0" u="none" strike="noStrike" cap="none">
                <a:solidFill>
                  <a:schemeClr val="lt2"/>
                </a:solidFill>
                <a:latin typeface="Arial"/>
                <a:ea typeface="Arial"/>
                <a:cs typeface="Arial"/>
                <a:sym typeface="Arial"/>
              </a:rPr>
              <a:t> ds3@ucsd.edu</a:t>
            </a:r>
            <a:endParaRPr/>
          </a:p>
        </p:txBody>
      </p:sp>
      <p:sp>
        <p:nvSpPr>
          <p:cNvPr id="13" name="Google Shape;13;p9"/>
          <p:cNvSpPr txBox="1">
            <a:spLocks noGrp="1"/>
          </p:cNvSpPr>
          <p:nvPr>
            <p:ph type="body" idx="1"/>
          </p:nvPr>
        </p:nvSpPr>
        <p:spPr>
          <a:xfrm>
            <a:off x="3167743" y="1462970"/>
            <a:ext cx="5685234" cy="145754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4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 name="Google Shape;14;p9"/>
          <p:cNvSpPr txBox="1">
            <a:spLocks noGrp="1"/>
          </p:cNvSpPr>
          <p:nvPr>
            <p:ph type="body" idx="2"/>
          </p:nvPr>
        </p:nvSpPr>
        <p:spPr>
          <a:xfrm>
            <a:off x="6769100" y="2922787"/>
            <a:ext cx="2083877" cy="98881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rgbClr val="37437B"/>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 name="Google Shape;15;p9"/>
          <p:cNvSpPr/>
          <p:nvPr/>
        </p:nvSpPr>
        <p:spPr>
          <a:xfrm>
            <a:off x="7360625" y="23466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 name="Google Shape;16;p9"/>
          <p:cNvPicPr preferRelativeResize="0"/>
          <p:nvPr/>
        </p:nvPicPr>
        <p:blipFill rotWithShape="1">
          <a:blip r:embed="rId3">
            <a:alphaModFix/>
          </a:blip>
          <a:srcRect/>
          <a:stretch/>
        </p:blipFill>
        <p:spPr>
          <a:xfrm>
            <a:off x="7533180" y="292235"/>
            <a:ext cx="1470049" cy="8547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sp>
        <p:nvSpPr>
          <p:cNvPr id="97" name="Google Shape;97;p3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marR="0" lvl="0"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None/>
              <a:defRPr sz="3600" b="0" i="0" u="none" strike="noStrike" cap="none">
                <a:solidFill>
                  <a:srgbClr val="000000"/>
                </a:solidFill>
                <a:latin typeface="Arial"/>
                <a:ea typeface="Arial"/>
                <a:cs typeface="Arial"/>
                <a:sym typeface="Arial"/>
              </a:defRPr>
            </a:lvl9pPr>
          </a:lstStyle>
          <a:p>
            <a:endParaRPr/>
          </a:p>
        </p:txBody>
      </p:sp>
      <p:sp>
        <p:nvSpPr>
          <p:cNvPr id="98" name="Google Shape;98;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9"/>
        <p:cNvGrpSpPr/>
        <p:nvPr/>
      </p:nvGrpSpPr>
      <p:grpSpPr>
        <a:xfrm>
          <a:off x="0" y="0"/>
          <a:ext cx="0" cy="0"/>
          <a:chOff x="0" y="0"/>
          <a:chExt cx="0" cy="0"/>
        </a:xfrm>
      </p:grpSpPr>
      <p:sp>
        <p:nvSpPr>
          <p:cNvPr id="100" name="Google Shape;100;p3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marR="0" lvl="0"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5200"/>
              <a:buFont typeface="Arial"/>
              <a:buNone/>
              <a:defRPr sz="5200" b="0" i="0" u="none" strike="noStrike" cap="none">
                <a:solidFill>
                  <a:srgbClr val="000000"/>
                </a:solidFill>
                <a:latin typeface="Arial"/>
                <a:ea typeface="Arial"/>
                <a:cs typeface="Arial"/>
                <a:sym typeface="Arial"/>
              </a:defRPr>
            </a:lvl9pPr>
          </a:lstStyle>
          <a:p>
            <a:endParaRPr/>
          </a:p>
        </p:txBody>
      </p:sp>
      <p:sp>
        <p:nvSpPr>
          <p:cNvPr id="101" name="Google Shape;101;p3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marR="0" lvl="0"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9pPr>
          </a:lstStyle>
          <a:p>
            <a:endParaRPr/>
          </a:p>
        </p:txBody>
      </p:sp>
      <p:sp>
        <p:nvSpPr>
          <p:cNvPr id="102" name="Google Shape;102;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3"/>
        <p:cNvGrpSpPr/>
        <p:nvPr/>
      </p:nvGrpSpPr>
      <p:grpSpPr>
        <a:xfrm>
          <a:off x="0" y="0"/>
          <a:ext cx="0" cy="0"/>
          <a:chOff x="0" y="0"/>
          <a:chExt cx="0" cy="0"/>
        </a:xfrm>
      </p:grpSpPr>
      <p:sp>
        <p:nvSpPr>
          <p:cNvPr id="104" name="Google Shape;104;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Google Shape;105;p3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6" name="Google Shape;106;p3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7" name="Google Shape;107;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8"/>
        <p:cNvGrpSpPr/>
        <p:nvPr/>
      </p:nvGrpSpPr>
      <p:grpSpPr>
        <a:xfrm>
          <a:off x="0" y="0"/>
          <a:ext cx="0" cy="0"/>
          <a:chOff x="0" y="0"/>
          <a:chExt cx="0" cy="0"/>
        </a:xfrm>
      </p:grpSpPr>
      <p:sp>
        <p:nvSpPr>
          <p:cNvPr id="109" name="Google Shape;109;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1"/>
        <p:cNvGrpSpPr/>
        <p:nvPr/>
      </p:nvGrpSpPr>
      <p:grpSpPr>
        <a:xfrm>
          <a:off x="0" y="0"/>
          <a:ext cx="0" cy="0"/>
          <a:chOff x="0" y="0"/>
          <a:chExt cx="0" cy="0"/>
        </a:xfrm>
      </p:grpSpPr>
      <p:sp>
        <p:nvSpPr>
          <p:cNvPr id="112" name="Google Shape;112;p3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113" name="Google Shape;113;p3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14" name="Google Shape;114;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5"/>
        <p:cNvGrpSpPr/>
        <p:nvPr/>
      </p:nvGrpSpPr>
      <p:grpSpPr>
        <a:xfrm>
          <a:off x="0" y="0"/>
          <a:ext cx="0" cy="0"/>
          <a:chOff x="0" y="0"/>
          <a:chExt cx="0" cy="0"/>
        </a:xfrm>
      </p:grpSpPr>
      <p:sp>
        <p:nvSpPr>
          <p:cNvPr id="116" name="Google Shape;116;p4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4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118" name="Google Shape;118;p4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119" name="Google Shape;119;p4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20" name="Google Shape;120;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123" name="Google Shape;123;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4"/>
        <p:cNvGrpSpPr/>
        <p:nvPr/>
      </p:nvGrpSpPr>
      <p:grpSpPr>
        <a:xfrm>
          <a:off x="0" y="0"/>
          <a:ext cx="0" cy="0"/>
          <a:chOff x="0" y="0"/>
          <a:chExt cx="0" cy="0"/>
        </a:xfrm>
      </p:grpSpPr>
      <p:sp>
        <p:nvSpPr>
          <p:cNvPr id="125" name="Google Shape;125;p4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marR="0" lvl="0"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2000"/>
              <a:buFont typeface="Arial"/>
              <a:buNone/>
              <a:defRPr sz="12000" b="0" i="0" u="none" strike="noStrike" cap="none">
                <a:solidFill>
                  <a:srgbClr val="000000"/>
                </a:solidFill>
                <a:latin typeface="Arial"/>
                <a:ea typeface="Arial"/>
                <a:cs typeface="Arial"/>
                <a:sym typeface="Arial"/>
              </a:defRPr>
            </a:lvl9pPr>
          </a:lstStyle>
          <a:p>
            <a:r>
              <a:t>xx%</a:t>
            </a:r>
          </a:p>
        </p:txBody>
      </p:sp>
      <p:sp>
        <p:nvSpPr>
          <p:cNvPr id="126" name="Google Shape;126;p4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marR="0" lvl="0" indent="-342900" algn="ctr"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ctr"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27" name="Google Shape;127;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
        <p:cNvGrpSpPr/>
        <p:nvPr/>
      </p:nvGrpSpPr>
      <p:grpSpPr>
        <a:xfrm>
          <a:off x="0" y="0"/>
          <a:ext cx="0" cy="0"/>
          <a:chOff x="0" y="0"/>
          <a:chExt cx="0" cy="0"/>
        </a:xfrm>
      </p:grpSpPr>
      <p:pic>
        <p:nvPicPr>
          <p:cNvPr id="18" name="Google Shape;18;p40"/>
          <p:cNvPicPr preferRelativeResize="0"/>
          <p:nvPr/>
        </p:nvPicPr>
        <p:blipFill rotWithShape="1">
          <a:blip r:embed="rId2">
            <a:alphaModFix/>
          </a:blip>
          <a:srcRect l="1" r="-34"/>
          <a:stretch/>
        </p:blipFill>
        <p:spPr>
          <a:xfrm>
            <a:off x="0" y="0"/>
            <a:ext cx="9144000" cy="5143500"/>
          </a:xfrm>
          <a:prstGeom prst="rect">
            <a:avLst/>
          </a:prstGeom>
          <a:noFill/>
          <a:ln>
            <a:noFill/>
          </a:ln>
        </p:spPr>
      </p:pic>
      <p:sp>
        <p:nvSpPr>
          <p:cNvPr id="19" name="Google Shape;19;p40"/>
          <p:cNvSpPr/>
          <p:nvPr/>
        </p:nvSpPr>
        <p:spPr>
          <a:xfrm>
            <a:off x="324674" y="302362"/>
            <a:ext cx="8494652" cy="4538776"/>
          </a:xfrm>
          <a:prstGeom prst="rect">
            <a:avLst/>
          </a:prstGeom>
          <a:solidFill>
            <a:srgbClr val="FFFE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 name="Google Shape;20;p40"/>
          <p:cNvSpPr txBox="1"/>
          <p:nvPr/>
        </p:nvSpPr>
        <p:spPr>
          <a:xfrm>
            <a:off x="408048" y="2239256"/>
            <a:ext cx="3835542" cy="664988"/>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3300" b="1" i="0" u="none" strike="noStrike" cap="none">
                <a:solidFill>
                  <a:srgbClr val="37437B"/>
                </a:solidFill>
                <a:latin typeface="Arial"/>
                <a:ea typeface="Arial"/>
                <a:cs typeface="Arial"/>
                <a:sym typeface="Arial"/>
              </a:rPr>
              <a:t>Table of Contents</a:t>
            </a:r>
            <a:endParaRPr sz="3300" b="1" i="0" u="none" strike="noStrike" cap="none">
              <a:solidFill>
                <a:srgbClr val="37437B"/>
              </a:solidFill>
              <a:latin typeface="Arial"/>
              <a:ea typeface="Arial"/>
              <a:cs typeface="Arial"/>
              <a:sym typeface="Arial"/>
            </a:endParaRPr>
          </a:p>
        </p:txBody>
      </p:sp>
      <p:sp>
        <p:nvSpPr>
          <p:cNvPr id="21" name="Google Shape;21;p40"/>
          <p:cNvSpPr txBox="1">
            <a:spLocks noGrp="1"/>
          </p:cNvSpPr>
          <p:nvPr>
            <p:ph type="body" idx="1"/>
          </p:nvPr>
        </p:nvSpPr>
        <p:spPr>
          <a:xfrm>
            <a:off x="4982004" y="1906134"/>
            <a:ext cx="3374596" cy="1331232"/>
          </a:xfrm>
          <a:prstGeom prst="rect">
            <a:avLst/>
          </a:prstGeom>
          <a:noFill/>
          <a:ln>
            <a:noFill/>
          </a:ln>
        </p:spPr>
        <p:txBody>
          <a:bodyPr spcFirstLastPara="1" wrap="square" lIns="91425" tIns="45700" rIns="91425" bIns="45700" anchor="t" anchorCtr="0">
            <a:noAutofit/>
          </a:bodyPr>
          <a:lstStyle>
            <a:lvl1pPr marL="457200" marR="0" lvl="0" indent="-361950" algn="l" rtl="0">
              <a:lnSpc>
                <a:spcPct val="100000"/>
              </a:lnSpc>
              <a:spcBef>
                <a:spcPts val="0"/>
              </a:spcBef>
              <a:spcAft>
                <a:spcPts val="0"/>
              </a:spcAft>
              <a:buClr>
                <a:schemeClr val="dk1"/>
              </a:buClr>
              <a:buSzPts val="2100"/>
              <a:buFont typeface="Arial"/>
              <a:buAutoNum type="arabicPeriod"/>
              <a:defRPr sz="2100" b="0" i="0" u="none" strike="noStrike" cap="none">
                <a:solidFill>
                  <a:srgbClr val="6F6D95"/>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cxnSp>
        <p:nvCxnSpPr>
          <p:cNvPr id="22" name="Google Shape;22;p40"/>
          <p:cNvCxnSpPr/>
          <p:nvPr/>
        </p:nvCxnSpPr>
        <p:spPr>
          <a:xfrm>
            <a:off x="4584425" y="433275"/>
            <a:ext cx="0" cy="4037700"/>
          </a:xfrm>
          <a:prstGeom prst="straightConnector1">
            <a:avLst/>
          </a:prstGeom>
          <a:noFill/>
          <a:ln w="9525" cap="flat" cmpd="sng">
            <a:solidFill>
              <a:srgbClr val="B7B7B7"/>
            </a:solidFill>
            <a:prstDash val="solid"/>
            <a:round/>
            <a:headEnd type="none" w="sm" len="sm"/>
            <a:tailEnd type="none" w="sm" len="sm"/>
          </a:ln>
        </p:spPr>
      </p:cxnSp>
      <p:sp>
        <p:nvSpPr>
          <p:cNvPr id="23" name="Google Shape;23;p40"/>
          <p:cNvSpPr/>
          <p:nvPr/>
        </p:nvSpPr>
        <p:spPr>
          <a:xfrm>
            <a:off x="7360625" y="23466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 name="Google Shape;24;p40"/>
          <p:cNvPicPr preferRelativeResize="0"/>
          <p:nvPr/>
        </p:nvPicPr>
        <p:blipFill rotWithShape="1">
          <a:blip r:embed="rId3">
            <a:alphaModFix/>
          </a:blip>
          <a:srcRect/>
          <a:stretch/>
        </p:blipFill>
        <p:spPr>
          <a:xfrm>
            <a:off x="7533180" y="292235"/>
            <a:ext cx="1470049" cy="8547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1_Main point">
    <p:spTree>
      <p:nvGrpSpPr>
        <p:cNvPr id="1" name="Shape 25"/>
        <p:cNvGrpSpPr/>
        <p:nvPr/>
      </p:nvGrpSpPr>
      <p:grpSpPr>
        <a:xfrm>
          <a:off x="0" y="0"/>
          <a:ext cx="0" cy="0"/>
          <a:chOff x="0" y="0"/>
          <a:chExt cx="0" cy="0"/>
        </a:xfrm>
      </p:grpSpPr>
      <p:pic>
        <p:nvPicPr>
          <p:cNvPr id="26" name="Google Shape;26;p10"/>
          <p:cNvPicPr preferRelativeResize="0"/>
          <p:nvPr/>
        </p:nvPicPr>
        <p:blipFill rotWithShape="1">
          <a:blip r:embed="rId2">
            <a:alphaModFix/>
          </a:blip>
          <a:srcRect l="1" r="-34"/>
          <a:stretch/>
        </p:blipFill>
        <p:spPr>
          <a:xfrm>
            <a:off x="0" y="0"/>
            <a:ext cx="9144000" cy="5143500"/>
          </a:xfrm>
          <a:prstGeom prst="rect">
            <a:avLst/>
          </a:prstGeom>
          <a:noFill/>
          <a:ln>
            <a:noFill/>
          </a:ln>
        </p:spPr>
      </p:pic>
      <p:sp>
        <p:nvSpPr>
          <p:cNvPr id="27" name="Google Shape;27;p10"/>
          <p:cNvSpPr/>
          <p:nvPr/>
        </p:nvSpPr>
        <p:spPr>
          <a:xfrm>
            <a:off x="324674" y="302362"/>
            <a:ext cx="8494652" cy="4538776"/>
          </a:xfrm>
          <a:prstGeom prst="rect">
            <a:avLst/>
          </a:prstGeom>
          <a:solidFill>
            <a:srgbClr val="FFFE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 name="Google Shape;28;p10"/>
          <p:cNvSpPr txBox="1">
            <a:spLocks noGrp="1"/>
          </p:cNvSpPr>
          <p:nvPr>
            <p:ph type="title"/>
          </p:nvPr>
        </p:nvSpPr>
        <p:spPr>
          <a:xfrm>
            <a:off x="1945170" y="1997265"/>
            <a:ext cx="5253660" cy="114897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000000"/>
              </a:buClr>
              <a:buSzPts val="4400"/>
              <a:buFont typeface="Arial"/>
              <a:buNone/>
              <a:defRPr sz="4400" b="1" i="0" u="none" strike="noStrike" cap="none">
                <a:solidFill>
                  <a:srgbClr val="37437B"/>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 name="Google Shape;29;p10"/>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 name="Google Shape;30;p10"/>
          <p:cNvPicPr preferRelativeResize="0"/>
          <p:nvPr/>
        </p:nvPicPr>
        <p:blipFill rotWithShape="1">
          <a:blip r:embed="rId3">
            <a:alphaModFix/>
          </a:blip>
          <a:srcRect/>
          <a:stretch/>
        </p:blipFill>
        <p:spPr>
          <a:xfrm>
            <a:off x="7499941" y="143575"/>
            <a:ext cx="1470049" cy="8547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pic>
        <p:nvPicPr>
          <p:cNvPr id="32" name="Google Shape;32;p34"/>
          <p:cNvPicPr preferRelativeResize="0"/>
          <p:nvPr/>
        </p:nvPicPr>
        <p:blipFill rotWithShape="1">
          <a:blip r:embed="rId2">
            <a:alphaModFix/>
          </a:blip>
          <a:srcRect r="86355"/>
          <a:stretch/>
        </p:blipFill>
        <p:spPr>
          <a:xfrm>
            <a:off x="0" y="0"/>
            <a:ext cx="996950" cy="5143500"/>
          </a:xfrm>
          <a:prstGeom prst="rect">
            <a:avLst/>
          </a:prstGeom>
          <a:noFill/>
          <a:ln>
            <a:noFill/>
          </a:ln>
        </p:spPr>
      </p:pic>
      <p:sp>
        <p:nvSpPr>
          <p:cNvPr id="33" name="Google Shape;33;p34"/>
          <p:cNvSpPr txBox="1"/>
          <p:nvPr/>
        </p:nvSpPr>
        <p:spPr>
          <a:xfrm>
            <a:off x="0" y="1833086"/>
            <a:ext cx="1704975"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rgbClr val="D39663"/>
                </a:solidFill>
                <a:latin typeface="Arial"/>
                <a:ea typeface="Arial"/>
                <a:cs typeface="Arial"/>
                <a:sym typeface="Arial"/>
              </a:rPr>
              <a:t>1.Background</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lt1"/>
                </a:solidFill>
                <a:latin typeface="Arial"/>
                <a:ea typeface="Arial"/>
                <a:cs typeface="Arial"/>
                <a:sym typeface="Arial"/>
              </a:rPr>
              <a:t>2. Applications</a:t>
            </a:r>
            <a:endParaRPr lang="en-US"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3. </a:t>
            </a:r>
            <a:r>
              <a:rPr lang="en-US" sz="1000" b="0" i="0" u="none" strike="noStrike" cap="none" dirty="0">
                <a:solidFill>
                  <a:schemeClr val="lt1"/>
                </a:solidFill>
                <a:latin typeface="Arial"/>
                <a:ea typeface="Arial"/>
                <a:cs typeface="Arial"/>
                <a:sym typeface="Arial"/>
              </a:rPr>
              <a:t>Tools &amp; </a:t>
            </a: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lt1"/>
                </a:solidFill>
                <a:latin typeface="Arial"/>
                <a:ea typeface="Arial"/>
                <a:cs typeface="Arial"/>
                <a:sym typeface="Arial"/>
              </a:rPr>
              <a:t>Examples</a:t>
            </a:r>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4. Q&amp;A</a:t>
            </a:r>
            <a:endParaRPr dirty="0"/>
          </a:p>
        </p:txBody>
      </p:sp>
      <p:cxnSp>
        <p:nvCxnSpPr>
          <p:cNvPr id="34" name="Google Shape;34;p34"/>
          <p:cNvCxnSpPr/>
          <p:nvPr/>
        </p:nvCxnSpPr>
        <p:spPr>
          <a:xfrm>
            <a:off x="1155932" y="4724519"/>
            <a:ext cx="7680960" cy="0"/>
          </a:xfrm>
          <a:prstGeom prst="straightConnector1">
            <a:avLst/>
          </a:prstGeom>
          <a:noFill/>
          <a:ln w="9525" cap="flat" cmpd="sng">
            <a:solidFill>
              <a:srgbClr val="B2B2B2"/>
            </a:solidFill>
            <a:prstDash val="solid"/>
            <a:round/>
            <a:headEnd type="none" w="sm" len="sm"/>
            <a:tailEnd type="none" w="sm" len="sm"/>
          </a:ln>
        </p:spPr>
      </p:cxnSp>
      <p:sp>
        <p:nvSpPr>
          <p:cNvPr id="35" name="Google Shape;35;p34"/>
          <p:cNvSpPr txBox="1">
            <a:spLocks noGrp="1"/>
          </p:cNvSpPr>
          <p:nvPr>
            <p:ph type="body" idx="1"/>
          </p:nvPr>
        </p:nvSpPr>
        <p:spPr>
          <a:xfrm>
            <a:off x="1155933" y="4863539"/>
            <a:ext cx="3416067" cy="23034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000"/>
              <a:buFont typeface="Arial"/>
              <a:buNone/>
              <a:defRPr sz="10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6" name="Google Shape;36;p34"/>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 name="Google Shape;37;p34"/>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000000"/>
              </a:buClr>
              <a:buSzPts val="2600"/>
              <a:buFont typeface="Arial"/>
              <a:buNone/>
              <a:defRPr sz="2600" b="1" i="0" u="none" strike="noStrike" cap="none">
                <a:solidFill>
                  <a:srgbClr val="37437B"/>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cxnSp>
        <p:nvCxnSpPr>
          <p:cNvPr id="38" name="Google Shape;38;p34"/>
          <p:cNvCxnSpPr/>
          <p:nvPr/>
        </p:nvCxnSpPr>
        <p:spPr>
          <a:xfrm>
            <a:off x="1155932" y="452507"/>
            <a:ext cx="7680960" cy="0"/>
          </a:xfrm>
          <a:prstGeom prst="straightConnector1">
            <a:avLst/>
          </a:prstGeom>
          <a:noFill/>
          <a:ln w="9525" cap="flat" cmpd="sng">
            <a:solidFill>
              <a:srgbClr val="B2B2B2"/>
            </a:solidFill>
            <a:prstDash val="solid"/>
            <a:round/>
            <a:headEnd type="none" w="sm" len="sm"/>
            <a:tailEnd type="none" w="sm" len="sm"/>
          </a:ln>
        </p:spPr>
      </p:cxnSp>
      <p:pic>
        <p:nvPicPr>
          <p:cNvPr id="39" name="Google Shape;39;p34"/>
          <p:cNvPicPr preferRelativeResize="0"/>
          <p:nvPr/>
        </p:nvPicPr>
        <p:blipFill rotWithShape="1">
          <a:blip r:embed="rId3">
            <a:alphaModFix/>
          </a:blip>
          <a:srcRect l="41319"/>
          <a:stretch/>
        </p:blipFill>
        <p:spPr>
          <a:xfrm rot="5400000">
            <a:off x="7593553" y="3593055"/>
            <a:ext cx="1583244" cy="1517650"/>
          </a:xfrm>
          <a:prstGeom prst="rect">
            <a:avLst/>
          </a:prstGeom>
          <a:noFill/>
          <a:ln>
            <a:noFill/>
          </a:ln>
        </p:spPr>
      </p:pic>
      <p:sp>
        <p:nvSpPr>
          <p:cNvPr id="40" name="Google Shape;40;p34"/>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1" name="Google Shape;41;p34"/>
          <p:cNvPicPr preferRelativeResize="0"/>
          <p:nvPr/>
        </p:nvPicPr>
        <p:blipFill rotWithShape="1">
          <a:blip r:embed="rId4">
            <a:alphaModFix/>
          </a:blip>
          <a:srcRect/>
          <a:stretch/>
        </p:blipFill>
        <p:spPr>
          <a:xfrm>
            <a:off x="7499941" y="143575"/>
            <a:ext cx="1470049" cy="8547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p:cSld name="1_Title and body">
    <p:spTree>
      <p:nvGrpSpPr>
        <p:cNvPr id="1" name="Shape 42"/>
        <p:cNvGrpSpPr/>
        <p:nvPr/>
      </p:nvGrpSpPr>
      <p:grpSpPr>
        <a:xfrm>
          <a:off x="0" y="0"/>
          <a:ext cx="0" cy="0"/>
          <a:chOff x="0" y="0"/>
          <a:chExt cx="0" cy="0"/>
        </a:xfrm>
      </p:grpSpPr>
      <p:pic>
        <p:nvPicPr>
          <p:cNvPr id="43" name="Google Shape;43;p11"/>
          <p:cNvPicPr preferRelativeResize="0"/>
          <p:nvPr/>
        </p:nvPicPr>
        <p:blipFill rotWithShape="1">
          <a:blip r:embed="rId2">
            <a:alphaModFix/>
          </a:blip>
          <a:srcRect r="86355"/>
          <a:stretch/>
        </p:blipFill>
        <p:spPr>
          <a:xfrm>
            <a:off x="0" y="0"/>
            <a:ext cx="996950" cy="5143500"/>
          </a:xfrm>
          <a:prstGeom prst="rect">
            <a:avLst/>
          </a:prstGeom>
          <a:noFill/>
          <a:ln>
            <a:noFill/>
          </a:ln>
        </p:spPr>
      </p:pic>
      <p:sp>
        <p:nvSpPr>
          <p:cNvPr id="44" name="Google Shape;44;p11"/>
          <p:cNvSpPr txBox="1"/>
          <p:nvPr/>
        </p:nvSpPr>
        <p:spPr>
          <a:xfrm>
            <a:off x="0" y="1833086"/>
            <a:ext cx="1704975"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1.Background</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rgbClr val="D39663"/>
                </a:solidFill>
                <a:latin typeface="Arial"/>
                <a:ea typeface="Arial"/>
                <a:cs typeface="Arial"/>
                <a:sym typeface="Arial"/>
              </a:rPr>
              <a:t>2. </a:t>
            </a:r>
            <a:r>
              <a:rPr lang="en-US" sz="1000" b="0" i="0" u="none" strike="noStrike" cap="none" dirty="0">
                <a:solidFill>
                  <a:srgbClr val="D39663"/>
                </a:solidFill>
                <a:latin typeface="Arial"/>
                <a:ea typeface="Arial"/>
                <a:cs typeface="Arial"/>
                <a:sym typeface="Arial"/>
              </a:rPr>
              <a:t>Applications</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3. </a:t>
            </a:r>
            <a:r>
              <a:rPr lang="en-US" sz="1000" b="0" i="0" u="none" strike="noStrike" cap="none" dirty="0">
                <a:solidFill>
                  <a:schemeClr val="lt1"/>
                </a:solidFill>
                <a:latin typeface="Arial"/>
                <a:ea typeface="Arial"/>
                <a:cs typeface="Arial"/>
                <a:sym typeface="Arial"/>
              </a:rPr>
              <a:t>Tools &amp; </a:t>
            </a: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lt1"/>
                </a:solidFill>
                <a:latin typeface="Arial"/>
                <a:ea typeface="Arial"/>
                <a:cs typeface="Arial"/>
                <a:sym typeface="Arial"/>
              </a:rPr>
              <a:t>Examples</a:t>
            </a:r>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4. Q&amp;A</a:t>
            </a:r>
            <a:endParaRPr dirty="0"/>
          </a:p>
        </p:txBody>
      </p:sp>
      <p:cxnSp>
        <p:nvCxnSpPr>
          <p:cNvPr id="45" name="Google Shape;45;p11"/>
          <p:cNvCxnSpPr/>
          <p:nvPr/>
        </p:nvCxnSpPr>
        <p:spPr>
          <a:xfrm>
            <a:off x="1155932" y="4724519"/>
            <a:ext cx="7680960" cy="0"/>
          </a:xfrm>
          <a:prstGeom prst="straightConnector1">
            <a:avLst/>
          </a:prstGeom>
          <a:noFill/>
          <a:ln w="9525" cap="flat" cmpd="sng">
            <a:solidFill>
              <a:srgbClr val="B2B2B2"/>
            </a:solidFill>
            <a:prstDash val="solid"/>
            <a:round/>
            <a:headEnd type="none" w="sm" len="sm"/>
            <a:tailEnd type="none" w="sm" len="sm"/>
          </a:ln>
        </p:spPr>
      </p:cxnSp>
      <p:sp>
        <p:nvSpPr>
          <p:cNvPr id="46" name="Google Shape;46;p11"/>
          <p:cNvSpPr txBox="1">
            <a:spLocks noGrp="1"/>
          </p:cNvSpPr>
          <p:nvPr>
            <p:ph type="body" idx="1"/>
          </p:nvPr>
        </p:nvSpPr>
        <p:spPr>
          <a:xfrm>
            <a:off x="1155933" y="4863539"/>
            <a:ext cx="3416067" cy="23034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000"/>
              <a:buFont typeface="Arial"/>
              <a:buNone/>
              <a:defRPr sz="10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7" name="Google Shape;47;p11"/>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8" name="Google Shape;48;p11"/>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000000"/>
              </a:buClr>
              <a:buSzPts val="2600"/>
              <a:buFont typeface="Arial"/>
              <a:buNone/>
              <a:defRPr sz="2600" b="1" i="0" u="none" strike="noStrike" cap="none">
                <a:solidFill>
                  <a:srgbClr val="37437B"/>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cxnSp>
        <p:nvCxnSpPr>
          <p:cNvPr id="49" name="Google Shape;49;p11"/>
          <p:cNvCxnSpPr/>
          <p:nvPr/>
        </p:nvCxnSpPr>
        <p:spPr>
          <a:xfrm>
            <a:off x="1155932" y="452507"/>
            <a:ext cx="7680960" cy="0"/>
          </a:xfrm>
          <a:prstGeom prst="straightConnector1">
            <a:avLst/>
          </a:prstGeom>
          <a:noFill/>
          <a:ln w="9525" cap="flat" cmpd="sng">
            <a:solidFill>
              <a:srgbClr val="B2B2B2"/>
            </a:solidFill>
            <a:prstDash val="solid"/>
            <a:round/>
            <a:headEnd type="none" w="sm" len="sm"/>
            <a:tailEnd type="none" w="sm" len="sm"/>
          </a:ln>
        </p:spPr>
      </p:cxnSp>
      <p:pic>
        <p:nvPicPr>
          <p:cNvPr id="50" name="Google Shape;50;p11"/>
          <p:cNvPicPr preferRelativeResize="0"/>
          <p:nvPr/>
        </p:nvPicPr>
        <p:blipFill rotWithShape="1">
          <a:blip r:embed="rId3">
            <a:alphaModFix/>
          </a:blip>
          <a:srcRect l="41319"/>
          <a:stretch/>
        </p:blipFill>
        <p:spPr>
          <a:xfrm rot="5400000">
            <a:off x="7593553" y="3593055"/>
            <a:ext cx="1583244" cy="1517650"/>
          </a:xfrm>
          <a:prstGeom prst="rect">
            <a:avLst/>
          </a:prstGeom>
          <a:noFill/>
          <a:ln>
            <a:noFill/>
          </a:ln>
        </p:spPr>
      </p:pic>
      <p:sp>
        <p:nvSpPr>
          <p:cNvPr id="51" name="Google Shape;51;p11"/>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2" name="Google Shape;52;p11"/>
          <p:cNvPicPr preferRelativeResize="0"/>
          <p:nvPr/>
        </p:nvPicPr>
        <p:blipFill rotWithShape="1">
          <a:blip r:embed="rId4">
            <a:alphaModFix/>
          </a:blip>
          <a:srcRect/>
          <a:stretch/>
        </p:blipFill>
        <p:spPr>
          <a:xfrm>
            <a:off x="7499941" y="143575"/>
            <a:ext cx="1470049" cy="8547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p:cSld name="1_Title and body 3">
    <p:spTree>
      <p:nvGrpSpPr>
        <p:cNvPr id="1" name="Shape 75"/>
        <p:cNvGrpSpPr/>
        <p:nvPr/>
      </p:nvGrpSpPr>
      <p:grpSpPr>
        <a:xfrm>
          <a:off x="0" y="0"/>
          <a:ext cx="0" cy="0"/>
          <a:chOff x="0" y="0"/>
          <a:chExt cx="0" cy="0"/>
        </a:xfrm>
      </p:grpSpPr>
      <p:pic>
        <p:nvPicPr>
          <p:cNvPr id="76" name="Google Shape;76;p15"/>
          <p:cNvPicPr preferRelativeResize="0"/>
          <p:nvPr/>
        </p:nvPicPr>
        <p:blipFill rotWithShape="1">
          <a:blip r:embed="rId2">
            <a:alphaModFix/>
          </a:blip>
          <a:srcRect r="86355"/>
          <a:stretch/>
        </p:blipFill>
        <p:spPr>
          <a:xfrm>
            <a:off x="0" y="0"/>
            <a:ext cx="996950" cy="5143500"/>
          </a:xfrm>
          <a:prstGeom prst="rect">
            <a:avLst/>
          </a:prstGeom>
          <a:noFill/>
          <a:ln>
            <a:noFill/>
          </a:ln>
        </p:spPr>
      </p:pic>
      <p:sp>
        <p:nvSpPr>
          <p:cNvPr id="77" name="Google Shape;77;p15"/>
          <p:cNvSpPr txBox="1"/>
          <p:nvPr/>
        </p:nvSpPr>
        <p:spPr>
          <a:xfrm>
            <a:off x="0" y="1833086"/>
            <a:ext cx="1704975"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1.Background</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2. </a:t>
            </a:r>
            <a:r>
              <a:rPr lang="en-US" sz="1000" b="0" i="0" u="none" strike="noStrike" cap="none" dirty="0">
                <a:solidFill>
                  <a:schemeClr val="lt1"/>
                </a:solidFill>
                <a:latin typeface="Arial"/>
                <a:ea typeface="Arial"/>
                <a:cs typeface="Arial"/>
                <a:sym typeface="Arial"/>
              </a:rPr>
              <a:t>Applications</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rgbClr val="D39663"/>
                </a:solidFill>
                <a:latin typeface="Arial"/>
                <a:ea typeface="Arial"/>
                <a:cs typeface="Arial"/>
                <a:sym typeface="Arial"/>
              </a:rPr>
              <a:t>3. Tools &amp; </a:t>
            </a: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rgbClr val="D39663"/>
                </a:solidFill>
                <a:latin typeface="Arial"/>
                <a:ea typeface="Arial"/>
                <a:cs typeface="Arial"/>
                <a:sym typeface="Arial"/>
              </a:rPr>
              <a:t>Examples</a:t>
            </a:r>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bg1"/>
                </a:solidFill>
                <a:latin typeface="Arial"/>
                <a:ea typeface="Arial"/>
                <a:cs typeface="Arial"/>
                <a:sym typeface="Arial"/>
              </a:rPr>
              <a:t>4. Q&amp;A</a:t>
            </a:r>
            <a:endParaRPr dirty="0">
              <a:solidFill>
                <a:schemeClr val="bg1"/>
              </a:solidFill>
            </a:endParaRPr>
          </a:p>
        </p:txBody>
      </p:sp>
      <p:cxnSp>
        <p:nvCxnSpPr>
          <p:cNvPr id="78" name="Google Shape;78;p15"/>
          <p:cNvCxnSpPr/>
          <p:nvPr/>
        </p:nvCxnSpPr>
        <p:spPr>
          <a:xfrm>
            <a:off x="1155932" y="4724519"/>
            <a:ext cx="7680960" cy="0"/>
          </a:xfrm>
          <a:prstGeom prst="straightConnector1">
            <a:avLst/>
          </a:prstGeom>
          <a:noFill/>
          <a:ln w="9525" cap="flat" cmpd="sng">
            <a:solidFill>
              <a:srgbClr val="B2B2B2"/>
            </a:solidFill>
            <a:prstDash val="solid"/>
            <a:round/>
            <a:headEnd type="none" w="sm" len="sm"/>
            <a:tailEnd type="none" w="sm" len="sm"/>
          </a:ln>
        </p:spPr>
      </p:cxnSp>
      <p:sp>
        <p:nvSpPr>
          <p:cNvPr id="79" name="Google Shape;79;p15"/>
          <p:cNvSpPr txBox="1">
            <a:spLocks noGrp="1"/>
          </p:cNvSpPr>
          <p:nvPr>
            <p:ph type="body" idx="1"/>
          </p:nvPr>
        </p:nvSpPr>
        <p:spPr>
          <a:xfrm>
            <a:off x="1155933" y="4863539"/>
            <a:ext cx="3416067" cy="23034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000"/>
              <a:buFont typeface="Arial"/>
              <a:buNone/>
              <a:defRPr sz="10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5"/>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15"/>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000000"/>
              </a:buClr>
              <a:buSzPts val="2600"/>
              <a:buFont typeface="Arial"/>
              <a:buNone/>
              <a:defRPr sz="2600" b="1" i="0" u="none" strike="noStrike" cap="none">
                <a:solidFill>
                  <a:srgbClr val="37437B"/>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cxnSp>
        <p:nvCxnSpPr>
          <p:cNvPr id="82" name="Google Shape;82;p15"/>
          <p:cNvCxnSpPr/>
          <p:nvPr/>
        </p:nvCxnSpPr>
        <p:spPr>
          <a:xfrm>
            <a:off x="1155932" y="452507"/>
            <a:ext cx="7680960" cy="0"/>
          </a:xfrm>
          <a:prstGeom prst="straightConnector1">
            <a:avLst/>
          </a:prstGeom>
          <a:noFill/>
          <a:ln w="9525" cap="flat" cmpd="sng">
            <a:solidFill>
              <a:srgbClr val="B2B2B2"/>
            </a:solidFill>
            <a:prstDash val="solid"/>
            <a:round/>
            <a:headEnd type="none" w="sm" len="sm"/>
            <a:tailEnd type="none" w="sm" len="sm"/>
          </a:ln>
        </p:spPr>
      </p:cxnSp>
      <p:pic>
        <p:nvPicPr>
          <p:cNvPr id="83" name="Google Shape;83;p15"/>
          <p:cNvPicPr preferRelativeResize="0"/>
          <p:nvPr/>
        </p:nvPicPr>
        <p:blipFill rotWithShape="1">
          <a:blip r:embed="rId3">
            <a:alphaModFix/>
          </a:blip>
          <a:srcRect l="41319"/>
          <a:stretch/>
        </p:blipFill>
        <p:spPr>
          <a:xfrm rot="5400000">
            <a:off x="7593553" y="3593055"/>
            <a:ext cx="1583244" cy="1517650"/>
          </a:xfrm>
          <a:prstGeom prst="rect">
            <a:avLst/>
          </a:prstGeom>
          <a:noFill/>
          <a:ln>
            <a:noFill/>
          </a:ln>
        </p:spPr>
      </p:pic>
      <p:sp>
        <p:nvSpPr>
          <p:cNvPr id="84" name="Google Shape;84;p15"/>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5" name="Google Shape;85;p15"/>
          <p:cNvPicPr preferRelativeResize="0"/>
          <p:nvPr/>
        </p:nvPicPr>
        <p:blipFill rotWithShape="1">
          <a:blip r:embed="rId4">
            <a:alphaModFix/>
          </a:blip>
          <a:srcRect/>
          <a:stretch/>
        </p:blipFill>
        <p:spPr>
          <a:xfrm>
            <a:off x="7499941" y="143575"/>
            <a:ext cx="1470049" cy="8547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p:cSld name="1_Title and body 4">
    <p:spTree>
      <p:nvGrpSpPr>
        <p:cNvPr id="1" name="Shape 86"/>
        <p:cNvGrpSpPr/>
        <p:nvPr/>
      </p:nvGrpSpPr>
      <p:grpSpPr>
        <a:xfrm>
          <a:off x="0" y="0"/>
          <a:ext cx="0" cy="0"/>
          <a:chOff x="0" y="0"/>
          <a:chExt cx="0" cy="0"/>
        </a:xfrm>
      </p:grpSpPr>
      <p:pic>
        <p:nvPicPr>
          <p:cNvPr id="87" name="Google Shape;87;p16"/>
          <p:cNvPicPr preferRelativeResize="0"/>
          <p:nvPr/>
        </p:nvPicPr>
        <p:blipFill rotWithShape="1">
          <a:blip r:embed="rId2">
            <a:alphaModFix/>
          </a:blip>
          <a:srcRect r="86355"/>
          <a:stretch/>
        </p:blipFill>
        <p:spPr>
          <a:xfrm>
            <a:off x="0" y="0"/>
            <a:ext cx="996950" cy="5143500"/>
          </a:xfrm>
          <a:prstGeom prst="rect">
            <a:avLst/>
          </a:prstGeom>
          <a:noFill/>
          <a:ln>
            <a:noFill/>
          </a:ln>
        </p:spPr>
      </p:pic>
      <p:sp>
        <p:nvSpPr>
          <p:cNvPr id="88" name="Google Shape;88;p16"/>
          <p:cNvSpPr txBox="1"/>
          <p:nvPr/>
        </p:nvSpPr>
        <p:spPr>
          <a:xfrm>
            <a:off x="0" y="1833086"/>
            <a:ext cx="1704975"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1.Background</a:t>
            </a:r>
            <a:endParaRPr dirty="0"/>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chemeClr val="lt1"/>
                </a:solidFill>
                <a:latin typeface="Arial"/>
                <a:ea typeface="Arial"/>
                <a:cs typeface="Arial"/>
                <a:sym typeface="Arial"/>
              </a:rPr>
              <a:t>2. Applications</a:t>
            </a:r>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lt1"/>
                </a:solidFill>
                <a:latin typeface="Arial"/>
                <a:ea typeface="Arial"/>
                <a:cs typeface="Arial"/>
                <a:sym typeface="Arial"/>
              </a:rPr>
              <a:t>3. Tools &amp; </a:t>
            </a:r>
          </a:p>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lt1"/>
                </a:solidFill>
                <a:latin typeface="Arial"/>
                <a:ea typeface="Arial"/>
                <a:cs typeface="Arial"/>
                <a:sym typeface="Arial"/>
              </a:rPr>
              <a:t>Examples</a:t>
            </a:r>
          </a:p>
          <a:p>
            <a:pPr marL="0" marR="0" lvl="0" indent="0" algn="l" rtl="0">
              <a:lnSpc>
                <a:spcPct val="100000"/>
              </a:lnSpc>
              <a:spcBef>
                <a:spcPts val="0"/>
              </a:spcBef>
              <a:spcAft>
                <a:spcPts val="0"/>
              </a:spcAft>
              <a:buClr>
                <a:srgbClr val="000000"/>
              </a:buClr>
              <a:buSzPts val="1000"/>
              <a:buFont typeface="Arial"/>
              <a:buNone/>
            </a:pP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dirty="0">
                <a:solidFill>
                  <a:srgbClr val="D39663"/>
                </a:solidFill>
                <a:latin typeface="Arial"/>
                <a:ea typeface="Arial"/>
                <a:cs typeface="Arial"/>
                <a:sym typeface="Arial"/>
              </a:rPr>
              <a:t>4. Q&amp;A</a:t>
            </a:r>
            <a:endParaRPr dirty="0"/>
          </a:p>
        </p:txBody>
      </p:sp>
      <p:cxnSp>
        <p:nvCxnSpPr>
          <p:cNvPr id="89" name="Google Shape;89;p16"/>
          <p:cNvCxnSpPr/>
          <p:nvPr/>
        </p:nvCxnSpPr>
        <p:spPr>
          <a:xfrm>
            <a:off x="1155932" y="4724519"/>
            <a:ext cx="7680960" cy="0"/>
          </a:xfrm>
          <a:prstGeom prst="straightConnector1">
            <a:avLst/>
          </a:prstGeom>
          <a:noFill/>
          <a:ln w="9525" cap="flat" cmpd="sng">
            <a:solidFill>
              <a:srgbClr val="B2B2B2"/>
            </a:solidFill>
            <a:prstDash val="solid"/>
            <a:round/>
            <a:headEnd type="none" w="sm" len="sm"/>
            <a:tailEnd type="none" w="sm" len="sm"/>
          </a:ln>
        </p:spPr>
      </p:cxnSp>
      <p:sp>
        <p:nvSpPr>
          <p:cNvPr id="90" name="Google Shape;90;p16"/>
          <p:cNvSpPr txBox="1">
            <a:spLocks noGrp="1"/>
          </p:cNvSpPr>
          <p:nvPr>
            <p:ph type="body" idx="1"/>
          </p:nvPr>
        </p:nvSpPr>
        <p:spPr>
          <a:xfrm>
            <a:off x="1155933" y="4863539"/>
            <a:ext cx="3416067" cy="23034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000"/>
              <a:buFont typeface="Arial"/>
              <a:buNone/>
              <a:defRPr sz="10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1" name="Google Shape;91;p16"/>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rgbClr val="000000"/>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rgbClr val="000000"/>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2" name="Google Shape;92;p16"/>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000000"/>
              </a:buClr>
              <a:buSzPts val="2600"/>
              <a:buFont typeface="Arial"/>
              <a:buNone/>
              <a:defRPr sz="2600" b="1" i="0" u="none" strike="noStrike" cap="none">
                <a:solidFill>
                  <a:srgbClr val="37437B"/>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cxnSp>
        <p:nvCxnSpPr>
          <p:cNvPr id="93" name="Google Shape;93;p16"/>
          <p:cNvCxnSpPr/>
          <p:nvPr/>
        </p:nvCxnSpPr>
        <p:spPr>
          <a:xfrm>
            <a:off x="1155932" y="452507"/>
            <a:ext cx="7680960" cy="0"/>
          </a:xfrm>
          <a:prstGeom prst="straightConnector1">
            <a:avLst/>
          </a:prstGeom>
          <a:noFill/>
          <a:ln w="9525" cap="flat" cmpd="sng">
            <a:solidFill>
              <a:srgbClr val="B2B2B2"/>
            </a:solidFill>
            <a:prstDash val="solid"/>
            <a:round/>
            <a:headEnd type="none" w="sm" len="sm"/>
            <a:tailEnd type="none" w="sm" len="sm"/>
          </a:ln>
        </p:spPr>
      </p:cxnSp>
      <p:pic>
        <p:nvPicPr>
          <p:cNvPr id="94" name="Google Shape;94;p16"/>
          <p:cNvPicPr preferRelativeResize="0"/>
          <p:nvPr/>
        </p:nvPicPr>
        <p:blipFill rotWithShape="1">
          <a:blip r:embed="rId3">
            <a:alphaModFix/>
          </a:blip>
          <a:srcRect/>
          <a:stretch/>
        </p:blipFill>
        <p:spPr>
          <a:xfrm>
            <a:off x="1155932" y="23990"/>
            <a:ext cx="712750" cy="406925"/>
          </a:xfrm>
          <a:prstGeom prst="rect">
            <a:avLst/>
          </a:prstGeom>
          <a:noFill/>
          <a:ln>
            <a:noFill/>
          </a:ln>
        </p:spPr>
      </p:pic>
      <p:pic>
        <p:nvPicPr>
          <p:cNvPr id="95" name="Google Shape;95;p16"/>
          <p:cNvPicPr preferRelativeResize="0"/>
          <p:nvPr/>
        </p:nvPicPr>
        <p:blipFill rotWithShape="1">
          <a:blip r:embed="rId4">
            <a:alphaModFix/>
          </a:blip>
          <a:srcRect l="41319"/>
          <a:stretch/>
        </p:blipFill>
        <p:spPr>
          <a:xfrm rot="5400000">
            <a:off x="7593553" y="3593055"/>
            <a:ext cx="1583244" cy="15176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66"/>
        <p:cNvGrpSpPr/>
        <p:nvPr/>
      </p:nvGrpSpPr>
      <p:grpSpPr>
        <a:xfrm>
          <a:off x="0" y="0"/>
          <a:ext cx="0" cy="0"/>
          <a:chOff x="0" y="0"/>
          <a:chExt cx="0" cy="0"/>
        </a:xfrm>
      </p:grpSpPr>
      <p:pic>
        <p:nvPicPr>
          <p:cNvPr id="67" name="Google Shape;67;p1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8" name="Google Shape;68;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lvl="0" indent="0" algn="r">
              <a:lnSpc>
                <a:spcPct val="100000"/>
              </a:lnSpc>
              <a:spcBef>
                <a:spcPts val="0"/>
              </a:spcBef>
              <a:spcAft>
                <a:spcPts val="0"/>
              </a:spcAft>
              <a:buSzPts val="1000"/>
              <a:buNone/>
              <a:defRPr/>
            </a:lvl1pPr>
            <a:lvl2pPr marL="0" lvl="1" indent="0" algn="r">
              <a:lnSpc>
                <a:spcPct val="100000"/>
              </a:lnSpc>
              <a:spcBef>
                <a:spcPts val="0"/>
              </a:spcBef>
              <a:spcAft>
                <a:spcPts val="0"/>
              </a:spcAft>
              <a:buSzPts val="1000"/>
              <a:buNone/>
              <a:defRPr/>
            </a:lvl2pPr>
            <a:lvl3pPr marL="0" lvl="2" indent="0" algn="r">
              <a:lnSpc>
                <a:spcPct val="100000"/>
              </a:lnSpc>
              <a:spcBef>
                <a:spcPts val="0"/>
              </a:spcBef>
              <a:spcAft>
                <a:spcPts val="0"/>
              </a:spcAft>
              <a:buSzPts val="1000"/>
              <a:buNone/>
              <a:defRPr/>
            </a:lvl3pPr>
            <a:lvl4pPr marL="0" lvl="3" indent="0" algn="r">
              <a:lnSpc>
                <a:spcPct val="100000"/>
              </a:lnSpc>
              <a:spcBef>
                <a:spcPts val="0"/>
              </a:spcBef>
              <a:spcAft>
                <a:spcPts val="0"/>
              </a:spcAft>
              <a:buSzPts val="1000"/>
              <a:buNone/>
              <a:defRPr/>
            </a:lvl4pPr>
            <a:lvl5pPr marL="0" lvl="4" indent="0" algn="r">
              <a:lnSpc>
                <a:spcPct val="100000"/>
              </a:lnSpc>
              <a:spcBef>
                <a:spcPts val="0"/>
              </a:spcBef>
              <a:spcAft>
                <a:spcPts val="0"/>
              </a:spcAft>
              <a:buSzPts val="1000"/>
              <a:buNone/>
              <a:defRPr/>
            </a:lvl5pPr>
            <a:lvl6pPr marL="0" lvl="5" indent="0" algn="r">
              <a:lnSpc>
                <a:spcPct val="100000"/>
              </a:lnSpc>
              <a:spcBef>
                <a:spcPts val="0"/>
              </a:spcBef>
              <a:spcAft>
                <a:spcPts val="0"/>
              </a:spcAft>
              <a:buSzPts val="1000"/>
              <a:buNone/>
              <a:defRPr/>
            </a:lvl6pPr>
            <a:lvl7pPr marL="0" lvl="6" indent="0" algn="r">
              <a:lnSpc>
                <a:spcPct val="100000"/>
              </a:lnSpc>
              <a:spcBef>
                <a:spcPts val="0"/>
              </a:spcBef>
              <a:spcAft>
                <a:spcPts val="0"/>
              </a:spcAft>
              <a:buSzPts val="1000"/>
              <a:buNone/>
              <a:defRPr/>
            </a:lvl7pPr>
            <a:lvl8pPr marL="0" lvl="7" indent="0" algn="r">
              <a:lnSpc>
                <a:spcPct val="100000"/>
              </a:lnSpc>
              <a:spcBef>
                <a:spcPts val="0"/>
              </a:spcBef>
              <a:spcAft>
                <a:spcPts val="0"/>
              </a:spcAft>
              <a:buSzPts val="1000"/>
              <a:buNone/>
              <a:defRPr/>
            </a:lvl8pPr>
            <a:lvl9pPr marL="0" lvl="8" indent="0" algn="r">
              <a:lnSpc>
                <a:spcPct val="100000"/>
              </a:lnSpc>
              <a:spcBef>
                <a:spcPts val="0"/>
              </a:spcBef>
              <a:spcAft>
                <a:spcPts val="0"/>
              </a:spcAft>
              <a:buSzPts val="1000"/>
              <a:buNone/>
              <a:defRPr/>
            </a:lvl9pPr>
          </a:lstStyle>
          <a:p>
            <a:pPr marL="0" lvl="0" indent="0" algn="r" rtl="0">
              <a:spcBef>
                <a:spcPts val="0"/>
              </a:spcBef>
              <a:spcAft>
                <a:spcPts val="0"/>
              </a:spcAft>
              <a:buNone/>
            </a:pPr>
            <a:fld id="{00000000-1234-1234-1234-123412341234}" type="slidenum">
              <a:rPr lang="en"/>
              <a:t>‹#›</a:t>
            </a:fld>
            <a:endParaRPr/>
          </a:p>
        </p:txBody>
      </p:sp>
      <p:sp>
        <p:nvSpPr>
          <p:cNvPr id="69" name="Google Shape;69;p14"/>
          <p:cNvSpPr/>
          <p:nvPr/>
        </p:nvSpPr>
        <p:spPr>
          <a:xfrm>
            <a:off x="0" y="394825"/>
            <a:ext cx="4017900" cy="418800"/>
          </a:xfrm>
          <a:prstGeom prst="rect">
            <a:avLst/>
          </a:prstGeom>
          <a:solidFill>
            <a:srgbClr val="000C33"/>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0" i="0" u="sng" strike="noStrike" cap="none">
                <a:solidFill>
                  <a:schemeClr val="lt2"/>
                </a:solidFill>
                <a:latin typeface="Arial"/>
                <a:ea typeface="Arial"/>
                <a:cs typeface="Arial"/>
                <a:sym typeface="Arial"/>
                <a:hlinkClick r:id="rId3">
                  <a:extLst>
                    <a:ext uri="{A12FA001-AC4F-418D-AE19-62706E023703}">
                      <ahyp:hlinkClr xmlns:ahyp="http://schemas.microsoft.com/office/drawing/2018/hyperlinkcolor" val="tx"/>
                    </a:ext>
                  </a:extLst>
                </a:hlinkClick>
              </a:rPr>
              <a:t>https://ds3.ucsd.edu/</a:t>
            </a:r>
            <a:r>
              <a:rPr lang="en" sz="1400" b="0" i="0" u="none" strike="noStrike" cap="none">
                <a:solidFill>
                  <a:schemeClr val="lt2"/>
                </a:solidFill>
                <a:latin typeface="Arial"/>
                <a:ea typeface="Arial"/>
                <a:cs typeface="Arial"/>
                <a:sym typeface="Arial"/>
              </a:rPr>
              <a:t> </a:t>
            </a:r>
            <a:r>
              <a:rPr lang="en" sz="1400" b="1" i="0" u="none" strike="noStrike" cap="none">
                <a:solidFill>
                  <a:schemeClr val="lt2"/>
                </a:solidFill>
                <a:latin typeface="Arial"/>
                <a:ea typeface="Arial"/>
                <a:cs typeface="Arial"/>
                <a:sym typeface="Arial"/>
              </a:rPr>
              <a:t>|</a:t>
            </a:r>
            <a:r>
              <a:rPr lang="en" sz="1400" b="0" i="0" u="none" strike="noStrike" cap="none">
                <a:solidFill>
                  <a:schemeClr val="lt2"/>
                </a:solidFill>
                <a:latin typeface="Arial"/>
                <a:ea typeface="Arial"/>
                <a:cs typeface="Arial"/>
                <a:sym typeface="Arial"/>
              </a:rPr>
              <a:t> ds3@ucsd.edu</a:t>
            </a:r>
            <a:endParaRPr/>
          </a:p>
        </p:txBody>
      </p:sp>
      <p:sp>
        <p:nvSpPr>
          <p:cNvPr id="70" name="Google Shape;70;p14"/>
          <p:cNvSpPr/>
          <p:nvPr/>
        </p:nvSpPr>
        <p:spPr>
          <a:xfrm rot="10800000" flipH="1">
            <a:off x="4016025" y="394700"/>
            <a:ext cx="466500" cy="421200"/>
          </a:xfrm>
          <a:prstGeom prst="rtTriangle">
            <a:avLst/>
          </a:prstGeom>
          <a:solidFill>
            <a:srgbClr val="000C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14"/>
          <p:cNvSpPr txBox="1"/>
          <p:nvPr/>
        </p:nvSpPr>
        <p:spPr>
          <a:xfrm>
            <a:off x="2286000" y="2418624"/>
            <a:ext cx="45720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72" name="Google Shape;72;p14"/>
          <p:cNvSpPr txBox="1"/>
          <p:nvPr/>
        </p:nvSpPr>
        <p:spPr>
          <a:xfrm>
            <a:off x="85344" y="394700"/>
            <a:ext cx="126110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pic>
        <p:nvPicPr>
          <p:cNvPr id="73" name="Google Shape;73;p14"/>
          <p:cNvPicPr preferRelativeResize="0"/>
          <p:nvPr/>
        </p:nvPicPr>
        <p:blipFill rotWithShape="1">
          <a:blip r:embed="rId4">
            <a:alphaModFix/>
          </a:blip>
          <a:srcRect/>
          <a:stretch/>
        </p:blipFill>
        <p:spPr>
          <a:xfrm>
            <a:off x="279648" y="994654"/>
            <a:ext cx="1500188" cy="872263"/>
          </a:xfrm>
          <a:prstGeom prst="rect">
            <a:avLst/>
          </a:prstGeom>
          <a:noFill/>
          <a:ln>
            <a:noFill/>
          </a:ln>
        </p:spPr>
      </p:pic>
      <p:sp>
        <p:nvSpPr>
          <p:cNvPr id="74" name="Google Shape;74;p14"/>
          <p:cNvSpPr txBox="1"/>
          <p:nvPr/>
        </p:nvSpPr>
        <p:spPr>
          <a:xfrm>
            <a:off x="85344" y="2024455"/>
            <a:ext cx="5096256" cy="17542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dirty="0">
                <a:solidFill>
                  <a:srgbClr val="171947"/>
                </a:solidFill>
                <a:latin typeface="Montserrat"/>
                <a:ea typeface="Montserrat"/>
                <a:cs typeface="Montserrat"/>
                <a:sym typeface="Montserrat"/>
              </a:rPr>
              <a:t>Title</a:t>
            </a: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br>
              <a:rPr lang="en" sz="3600" b="0" i="0" u="none" strike="noStrike" cap="none" dirty="0">
                <a:solidFill>
                  <a:srgbClr val="000000"/>
                </a:solidFill>
                <a:latin typeface="Arial"/>
                <a:ea typeface="Arial"/>
                <a:cs typeface="Arial"/>
                <a:sym typeface="Arial"/>
              </a:rPr>
            </a:br>
            <a:endParaRPr sz="3600" b="0" i="0" u="none" strike="noStrike" cap="none" dirty="0">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C5DDE1"/>
        </a:solidFill>
        <a:effectLst/>
      </p:bgPr>
    </p:bg>
    <p:spTree>
      <p:nvGrpSpPr>
        <p:cNvPr id="1" name="Shape 5"/>
        <p:cNvGrpSpPr/>
        <p:nvPr/>
      </p:nvGrpSpPr>
      <p:grpSpPr>
        <a:xfrm>
          <a:off x="0" y="0"/>
          <a:ext cx="0" cy="0"/>
          <a:chOff x="0" y="0"/>
          <a:chExt cx="0" cy="0"/>
        </a:xfrm>
      </p:grpSpPr>
      <p:sp>
        <p:nvSpPr>
          <p:cNvPr id="6" name="Google Shape;6;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7" r:id="rId6"/>
    <p:sldLayoutId id="2147483658" r:id="rId7"/>
    <p:sldLayoutId id="2147483655" r:id="rId8"/>
    <p:sldLayoutId id="2147483656"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hyperlink" Target="https://learn.microsoft.com/en-us/power-bi/create-reports/sample-datasets"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
          <p:cNvSpPr txBox="1">
            <a:spLocks noGrp="1"/>
          </p:cNvSpPr>
          <p:nvPr>
            <p:ph type="body" idx="1"/>
          </p:nvPr>
        </p:nvSpPr>
        <p:spPr>
          <a:xfrm>
            <a:off x="3033700" y="1462975"/>
            <a:ext cx="5819400" cy="1457400"/>
          </a:xfrm>
          <a:prstGeom prst="rect">
            <a:avLst/>
          </a:prstGeom>
          <a:noFill/>
          <a:ln>
            <a:noFill/>
          </a:ln>
        </p:spPr>
        <p:txBody>
          <a:bodyPr spcFirstLastPara="1" wrap="square" lIns="91425" tIns="45700" rIns="91425" bIns="45700" anchor="t" anchorCtr="0">
            <a:noAutofit/>
          </a:bodyPr>
          <a:lstStyle/>
          <a:p>
            <a:pPr marL="0" lvl="0" indent="0" algn="r"/>
            <a:r>
              <a:rPr lang="en" b="1" dirty="0">
                <a:latin typeface="Montserrat"/>
                <a:ea typeface="Montserrat"/>
                <a:cs typeface="Montserrat"/>
                <a:sym typeface="Montserrat"/>
              </a:rPr>
              <a:t>Tech Consulting: TCG x DS3</a:t>
            </a:r>
          </a:p>
        </p:txBody>
      </p:sp>
      <p:sp>
        <p:nvSpPr>
          <p:cNvPr id="133" name="Google Shape;133;p1"/>
          <p:cNvSpPr txBox="1">
            <a:spLocks noGrp="1"/>
          </p:cNvSpPr>
          <p:nvPr>
            <p:ph type="body" idx="2"/>
          </p:nvPr>
        </p:nvSpPr>
        <p:spPr>
          <a:xfrm>
            <a:off x="5818875" y="2922775"/>
            <a:ext cx="3034200" cy="9888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None/>
            </a:pPr>
            <a:r>
              <a:rPr lang="en" sz="2000" u="sng" dirty="0">
                <a:latin typeface="Source Sans Pro"/>
                <a:ea typeface="Source Sans Pro"/>
                <a:cs typeface="Source Sans Pro"/>
                <a:sym typeface="Source Sans Pro"/>
              </a:rPr>
              <a:t>Consulting Subcommittee</a:t>
            </a:r>
          </a:p>
          <a:p>
            <a:pPr marL="0" lvl="0" indent="0" algn="r" rtl="0">
              <a:lnSpc>
                <a:spcPct val="100000"/>
              </a:lnSpc>
              <a:spcBef>
                <a:spcPts val="0"/>
              </a:spcBef>
              <a:spcAft>
                <a:spcPts val="0"/>
              </a:spcAft>
              <a:buNone/>
            </a:pPr>
            <a:r>
              <a:rPr lang="en" sz="2000" dirty="0" err="1">
                <a:latin typeface="Source Sans Pro"/>
                <a:ea typeface="Source Sans Pro"/>
                <a:cs typeface="Source Sans Pro"/>
                <a:sym typeface="Source Sans Pro"/>
              </a:rPr>
              <a:t>Aishani</a:t>
            </a:r>
            <a:r>
              <a:rPr lang="en" sz="2000" dirty="0">
                <a:latin typeface="Source Sans Pro"/>
                <a:ea typeface="Source Sans Pro"/>
                <a:cs typeface="Source Sans Pro"/>
                <a:sym typeface="Source Sans Pro"/>
              </a:rPr>
              <a:t> Mohapatra</a:t>
            </a:r>
            <a:endParaRPr sz="2000" dirty="0">
              <a:latin typeface="Source Sans Pro"/>
              <a:ea typeface="Source Sans Pro"/>
              <a:cs typeface="Source Sans Pro"/>
              <a:sym typeface="Source Sans Pro"/>
            </a:endParaRPr>
          </a:p>
          <a:p>
            <a:pPr marL="0" lvl="0" indent="0" algn="r" rtl="0">
              <a:lnSpc>
                <a:spcPct val="100000"/>
              </a:lnSpc>
              <a:spcBef>
                <a:spcPts val="0"/>
              </a:spcBef>
              <a:spcAft>
                <a:spcPts val="0"/>
              </a:spcAft>
              <a:buNone/>
            </a:pPr>
            <a:r>
              <a:rPr lang="en" sz="2000" dirty="0" err="1">
                <a:latin typeface="Source Sans Pro"/>
                <a:ea typeface="Source Sans Pro"/>
                <a:cs typeface="Source Sans Pro"/>
                <a:sym typeface="Source Sans Pro"/>
              </a:rPr>
              <a:t>Qiaoxuan</a:t>
            </a:r>
            <a:r>
              <a:rPr lang="en" sz="2000" dirty="0">
                <a:latin typeface="Source Sans Pro"/>
                <a:ea typeface="Source Sans Pro"/>
                <a:cs typeface="Source Sans Pro"/>
                <a:sym typeface="Source Sans Pro"/>
              </a:rPr>
              <a:t> (Josh) Wang</a:t>
            </a:r>
            <a:endParaRPr sz="2000" b="0" i="0" u="none" strike="noStrike" cap="none" dirty="0">
              <a:latin typeface="Source Sans Pro"/>
              <a:ea typeface="Source Sans Pro"/>
              <a:cs typeface="Source Sans Pro"/>
              <a:sym typeface="Source Sans Pro"/>
            </a:endParaRPr>
          </a:p>
        </p:txBody>
      </p:sp>
      <p:pic>
        <p:nvPicPr>
          <p:cNvPr id="2050" name="Picture 2" descr="Consulting Icon Png #199083 - Free Icons Library">
            <a:extLst>
              <a:ext uri="{FF2B5EF4-FFF2-40B4-BE49-F238E27FC236}">
                <a16:creationId xmlns:a16="http://schemas.microsoft.com/office/drawing/2014/main" id="{06A74930-E371-AA97-0B0B-CD7B6EBF7F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187" y="1302199"/>
            <a:ext cx="3236351" cy="32363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03777f4671_0_99"/>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0" name="Google Shape;210;g203777f4671_0_99"/>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211" name="Google Shape;211;g203777f4671_0_99"/>
          <p:cNvSpPr txBox="1">
            <a:spLocks noGrp="1"/>
          </p:cNvSpPr>
          <p:nvPr>
            <p:ph type="body" idx="2"/>
          </p:nvPr>
        </p:nvSpPr>
        <p:spPr>
          <a:xfrm>
            <a:off x="1164364" y="1031473"/>
            <a:ext cx="7674836" cy="3311919"/>
          </a:xfrm>
          <a:prstGeom prst="rect">
            <a:avLst/>
          </a:prstGeom>
          <a:noFill/>
          <a:ln>
            <a:noFill/>
          </a:ln>
        </p:spPr>
        <p:txBody>
          <a:bodyPr spcFirstLastPara="1" wrap="square" lIns="91425" tIns="45700" rIns="91425" bIns="45700" anchor="t" anchorCtr="0">
            <a:noAutofit/>
          </a:bodyPr>
          <a:lstStyle/>
          <a:p>
            <a:pPr marL="400050" indent="-285750">
              <a:buSzPts val="1800"/>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Data science in a business can be used to: </a:t>
            </a:r>
          </a:p>
          <a:p>
            <a:pPr marL="857250" lvl="1" indent="-285750">
              <a:buSzPts val="1800"/>
            </a:pPr>
            <a:r>
              <a:rPr lang="en-US" sz="2000" dirty="0">
                <a:solidFill>
                  <a:srgbClr val="000000"/>
                </a:solidFill>
                <a:latin typeface="Source Sans Pro" panose="020B0503030403020204" pitchFamily="34" charset="0"/>
                <a:ea typeface="Source Sans Pro" panose="020B0503030403020204" pitchFamily="34" charset="0"/>
              </a:rPr>
              <a:t>C</a:t>
            </a:r>
            <a:r>
              <a:rPr lang="en-US" sz="2000" b="0" i="0" u="none" strike="noStrike" dirty="0">
                <a:solidFill>
                  <a:srgbClr val="000000"/>
                </a:solidFill>
                <a:effectLst/>
                <a:latin typeface="Source Sans Pro" panose="020B0503030403020204" pitchFamily="34" charset="0"/>
                <a:ea typeface="Source Sans Pro" panose="020B0503030403020204" pitchFamily="34" charset="0"/>
              </a:rPr>
              <a:t>reate reports</a:t>
            </a:r>
          </a:p>
          <a:p>
            <a:pPr marL="857250" lvl="1" indent="-285750">
              <a:buSzPts val="1800"/>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Generate forecasts</a:t>
            </a:r>
          </a:p>
          <a:p>
            <a:pPr marL="857250" lvl="1" indent="-285750">
              <a:buSzPts val="1800"/>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Analyze financial trends. </a:t>
            </a:r>
          </a:p>
          <a:p>
            <a:pPr marL="400050" indent="-285750">
              <a:buSzPts val="1800"/>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Data on a company’s cash flows, assets, and debts are constantly gathered, which financial analysts can use to manually or algorithmically detect trends in financial growth or decline.</a:t>
            </a:r>
          </a:p>
          <a:p>
            <a:pPr marL="400050" indent="-285750">
              <a:buSzPts val="1800"/>
            </a:pPr>
            <a:r>
              <a:rPr lang="en-US" sz="2000" dirty="0">
                <a:solidFill>
                  <a:srgbClr val="000000"/>
                </a:solidFill>
                <a:latin typeface="Source Sans Pro" panose="020B0503030403020204" pitchFamily="34" charset="0"/>
                <a:ea typeface="Source Sans Pro" panose="020B0503030403020204" pitchFamily="34" charset="0"/>
                <a:cs typeface="Source Sans Pro"/>
                <a:sym typeface="Source Sans Pro"/>
              </a:rPr>
              <a:t>Protect sensitive information and increase the security of the business</a:t>
            </a:r>
            <a:endParaRPr sz="2000" dirty="0">
              <a:latin typeface="Source Sans Pro" panose="020B0503030403020204" pitchFamily="34" charset="0"/>
              <a:ea typeface="Source Sans Pro" panose="020B0503030403020204" pitchFamily="34" charset="0"/>
              <a:cs typeface="Source Sans Pro"/>
              <a:sym typeface="Source Sans Pro"/>
            </a:endParaRPr>
          </a:p>
        </p:txBody>
      </p:sp>
      <p:sp>
        <p:nvSpPr>
          <p:cNvPr id="212" name="Google Shape;212;g203777f4671_0_99"/>
          <p:cNvSpPr txBox="1">
            <a:spLocks noGrp="1"/>
          </p:cNvSpPr>
          <p:nvPr>
            <p:ph type="title"/>
          </p:nvPr>
        </p:nvSpPr>
        <p:spPr>
          <a:xfrm>
            <a:off x="1155931" y="503492"/>
            <a:ext cx="5959243" cy="507501"/>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2600"/>
              <a:buNone/>
            </a:pPr>
            <a:br>
              <a:rPr lang="en" dirty="0">
                <a:solidFill>
                  <a:srgbClr val="000C33"/>
                </a:solidFill>
                <a:latin typeface="Roboto"/>
                <a:ea typeface="Roboto"/>
                <a:cs typeface="Roboto"/>
                <a:sym typeface="Roboto"/>
              </a:rPr>
            </a:br>
            <a:br>
              <a:rPr lang="en" dirty="0">
                <a:solidFill>
                  <a:srgbClr val="000C33"/>
                </a:solidFill>
                <a:latin typeface="Roboto"/>
                <a:ea typeface="Roboto"/>
                <a:cs typeface="Roboto"/>
                <a:sym typeface="Roboto"/>
              </a:rPr>
            </a:br>
            <a:r>
              <a:rPr lang="en" dirty="0">
                <a:solidFill>
                  <a:srgbClr val="000C33"/>
                </a:solidFill>
                <a:latin typeface="Roboto"/>
                <a:ea typeface="Roboto"/>
                <a:cs typeface="Roboto"/>
                <a:sym typeface="Roboto"/>
              </a:rPr>
              <a:t>Inform Internal Finances and Security</a:t>
            </a:r>
            <a:endParaRPr dirty="0">
              <a:latin typeface="Roboto"/>
              <a:ea typeface="Roboto"/>
              <a:cs typeface="Roboto"/>
              <a:sym typeface="Roboto"/>
            </a:endParaRPr>
          </a:p>
        </p:txBody>
      </p:sp>
      <p:sp>
        <p:nvSpPr>
          <p:cNvPr id="213" name="Google Shape;213;g203777f4671_0_99"/>
          <p:cNvSpPr txBox="1">
            <a:spLocks noGrp="1"/>
          </p:cNvSpPr>
          <p:nvPr>
            <p:ph type="body" idx="1"/>
          </p:nvPr>
        </p:nvSpPr>
        <p:spPr>
          <a:xfrm>
            <a:off x="1155918" y="4863550"/>
            <a:ext cx="6236400" cy="230400"/>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g203777f4671_0_131"/>
          <p:cNvSpPr txBox="1">
            <a:spLocks noGrp="1"/>
          </p:cNvSpPr>
          <p:nvPr>
            <p:ph type="title"/>
          </p:nvPr>
        </p:nvSpPr>
        <p:spPr>
          <a:xfrm>
            <a:off x="1945200" y="1874402"/>
            <a:ext cx="5253600" cy="1394700"/>
          </a:xfrm>
          <a:prstGeom prst="rect">
            <a:avLst/>
          </a:prstGeom>
          <a:noFill/>
          <a:ln>
            <a:noFill/>
          </a:ln>
        </p:spPr>
        <p:txBody>
          <a:bodyPr spcFirstLastPara="1" wrap="square" lIns="91425" tIns="91425" rIns="91425" bIns="91425" anchor="ctr" anchorCtr="0">
            <a:normAutofit/>
          </a:bodyPr>
          <a:lstStyle/>
          <a:p>
            <a:pPr marL="0" lvl="0" indent="0" algn="ctr" rtl="0">
              <a:lnSpc>
                <a:spcPct val="90000"/>
              </a:lnSpc>
              <a:spcBef>
                <a:spcPts val="0"/>
              </a:spcBef>
              <a:spcAft>
                <a:spcPts val="0"/>
              </a:spcAft>
              <a:buSzPct val="100000"/>
              <a:buNone/>
            </a:pPr>
            <a:r>
              <a:rPr lang="en" dirty="0">
                <a:latin typeface="Nunito"/>
                <a:ea typeface="Nunito"/>
                <a:cs typeface="Nunito"/>
                <a:sym typeface="Nunito"/>
              </a:rPr>
              <a:t>[03]</a:t>
            </a:r>
            <a:br>
              <a:rPr lang="en" dirty="0">
                <a:latin typeface="Nunito"/>
                <a:ea typeface="Nunito"/>
                <a:cs typeface="Nunito"/>
                <a:sym typeface="Nunito"/>
              </a:rPr>
            </a:br>
            <a:r>
              <a:rPr lang="en" dirty="0">
                <a:latin typeface="Nunito"/>
                <a:ea typeface="Nunito"/>
                <a:cs typeface="Nunito"/>
                <a:sym typeface="Nunito"/>
              </a:rPr>
              <a:t>Tools &amp; Examples</a:t>
            </a:r>
            <a:endParaRPr dirty="0">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0BD5667-1123-3A50-C6D9-44141BA50536}"/>
              </a:ext>
            </a:extLst>
          </p:cNvPr>
          <p:cNvSpPr>
            <a:spLocks noGrp="1"/>
          </p:cNvSpPr>
          <p:nvPr>
            <p:ph type="body" idx="1"/>
          </p:nvPr>
        </p:nvSpPr>
        <p:spPr/>
        <p:txBody>
          <a:bodyPr>
            <a:normAutofit fontScale="55000" lnSpcReduction="20000"/>
          </a:bodyPr>
          <a:lstStyle/>
          <a:p>
            <a:endParaRPr lang="en-US" sz="2000" dirty="0">
              <a:latin typeface="Source Sans Pro" panose="020B0503030403020204" pitchFamily="34" charset="0"/>
              <a:ea typeface="Source Sans Pro" panose="020B0503030403020204" pitchFamily="34" charset="0"/>
            </a:endParaRPr>
          </a:p>
        </p:txBody>
      </p:sp>
      <p:sp>
        <p:nvSpPr>
          <p:cNvPr id="3" name="Subtitle 2">
            <a:extLst>
              <a:ext uri="{FF2B5EF4-FFF2-40B4-BE49-F238E27FC236}">
                <a16:creationId xmlns:a16="http://schemas.microsoft.com/office/drawing/2014/main" id="{8130E837-8B62-EF8F-3498-261295B2D3C3}"/>
              </a:ext>
            </a:extLst>
          </p:cNvPr>
          <p:cNvSpPr>
            <a:spLocks noGrp="1"/>
          </p:cNvSpPr>
          <p:nvPr>
            <p:ph type="body" idx="2"/>
          </p:nvPr>
        </p:nvSpPr>
        <p:spPr/>
        <p:txBody>
          <a:bodyPr/>
          <a:lstStyle/>
          <a:p>
            <a:r>
              <a:rPr lang="en-US" sz="2000" dirty="0" err="1">
                <a:latin typeface="Source Sans Pro" panose="020B0503030403020204" pitchFamily="34" charset="0"/>
                <a:ea typeface="Source Sans Pro" panose="020B0503030403020204" pitchFamily="34" charset="0"/>
              </a:rPr>
              <a:t>PowerBI</a:t>
            </a:r>
            <a:r>
              <a:rPr lang="en-US" sz="2000" dirty="0">
                <a:latin typeface="Source Sans Pro" panose="020B0503030403020204" pitchFamily="34" charset="0"/>
                <a:ea typeface="Source Sans Pro" panose="020B0503030403020204" pitchFamily="34" charset="0"/>
              </a:rPr>
              <a:t> is a popular business analytics service by Microsoft</a:t>
            </a:r>
          </a:p>
          <a:p>
            <a:r>
              <a:rPr lang="en-US" sz="2000" dirty="0">
                <a:latin typeface="Source Sans Pro" panose="020B0503030403020204" pitchFamily="34" charset="0"/>
                <a:ea typeface="Source Sans Pro" panose="020B0503030403020204" pitchFamily="34" charset="0"/>
              </a:rPr>
              <a:t>Aims to provide interactive visualizations and business intelligence capabilities with an interface simple enough for end-users to create reports and dashboards</a:t>
            </a:r>
          </a:p>
          <a:p>
            <a:r>
              <a:rPr lang="en-US" sz="2000" dirty="0">
                <a:solidFill>
                  <a:srgbClr val="222222"/>
                </a:solidFill>
                <a:latin typeface="Source Sans Pro" panose="020B0503030403020204" pitchFamily="34" charset="0"/>
              </a:rPr>
              <a:t>A</a:t>
            </a:r>
            <a:r>
              <a:rPr lang="en-US" sz="2000" b="0" i="0" dirty="0">
                <a:solidFill>
                  <a:srgbClr val="222222"/>
                </a:solidFill>
                <a:effectLst/>
                <a:latin typeface="Source Sans Pro" panose="020B0503030403020204" pitchFamily="34" charset="0"/>
              </a:rPr>
              <a:t>llows non-technical users to create customized dashboards</a:t>
            </a:r>
            <a:endParaRPr lang="en-US" sz="2000" dirty="0"/>
          </a:p>
          <a:p>
            <a:r>
              <a:rPr lang="en-US" sz="2000" b="1" dirty="0">
                <a:hlinkClick r:id="rId2"/>
              </a:rPr>
              <a:t>Source: </a:t>
            </a:r>
            <a:r>
              <a:rPr lang="en-US" sz="2000" dirty="0">
                <a:hlinkClick r:id="rId2"/>
              </a:rPr>
              <a:t>https://learn.microsoft.com/en-us/power-bi/create-reports/sample-datasets</a:t>
            </a:r>
            <a:r>
              <a:rPr lang="en-US" sz="2000" dirty="0"/>
              <a:t> </a:t>
            </a:r>
            <a:br>
              <a:rPr lang="en-US" sz="2000" dirty="0"/>
            </a:br>
            <a:endParaRPr lang="en-US" sz="2000" dirty="0"/>
          </a:p>
        </p:txBody>
      </p:sp>
      <p:sp>
        <p:nvSpPr>
          <p:cNvPr id="2" name="Title 1">
            <a:extLst>
              <a:ext uri="{FF2B5EF4-FFF2-40B4-BE49-F238E27FC236}">
                <a16:creationId xmlns:a16="http://schemas.microsoft.com/office/drawing/2014/main" id="{2D0EB8B7-2540-F86D-2E34-DDFFC672CE7E}"/>
              </a:ext>
            </a:extLst>
          </p:cNvPr>
          <p:cNvSpPr>
            <a:spLocks noGrp="1"/>
          </p:cNvSpPr>
          <p:nvPr>
            <p:ph type="title"/>
          </p:nvPr>
        </p:nvSpPr>
        <p:spPr/>
        <p:txBody>
          <a:bodyPr/>
          <a:lstStyle/>
          <a:p>
            <a:r>
              <a:rPr lang="en-US" dirty="0" err="1"/>
              <a:t>PowerBI</a:t>
            </a:r>
            <a:endParaRPr lang="en-US" dirty="0"/>
          </a:p>
        </p:txBody>
      </p:sp>
    </p:spTree>
    <p:extLst>
      <p:ext uri="{BB962C8B-B14F-4D97-AF65-F5344CB8AC3E}">
        <p14:creationId xmlns:p14="http://schemas.microsoft.com/office/powerpoint/2010/main" val="2259282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46084-DFE9-B93D-9F30-BAB3CE6ED288}"/>
              </a:ext>
            </a:extLst>
          </p:cNvPr>
          <p:cNvSpPr>
            <a:spLocks noGrp="1"/>
          </p:cNvSpPr>
          <p:nvPr>
            <p:ph type="body" idx="1"/>
          </p:nvPr>
        </p:nvSpPr>
        <p:spPr/>
        <p:txBody>
          <a:bodyPr/>
          <a:lstStyle/>
          <a:p>
            <a:endParaRPr lang="en-US"/>
          </a:p>
        </p:txBody>
      </p:sp>
      <p:sp>
        <p:nvSpPr>
          <p:cNvPr id="3" name="Text Placeholder 2">
            <a:extLst>
              <a:ext uri="{FF2B5EF4-FFF2-40B4-BE49-F238E27FC236}">
                <a16:creationId xmlns:a16="http://schemas.microsoft.com/office/drawing/2014/main" id="{64052386-ED67-D943-28CB-20E12AE9D12B}"/>
              </a:ext>
            </a:extLst>
          </p:cNvPr>
          <p:cNvSpPr>
            <a:spLocks noGrp="1"/>
          </p:cNvSpPr>
          <p:nvPr>
            <p:ph type="body" idx="2"/>
          </p:nvPr>
        </p:nvSpPr>
        <p:spPr/>
        <p:txBody>
          <a:bodyPr/>
          <a:lstStyle/>
          <a:p>
            <a:r>
              <a:rPr lang="en-US" sz="2000" i="0" dirty="0">
                <a:solidFill>
                  <a:srgbClr val="222222"/>
                </a:solidFill>
                <a:effectLst/>
                <a:latin typeface="Source Sans Pro" panose="020B0503030403020204" pitchFamily="34" charset="0"/>
                <a:ea typeface="Source Sans Pro" panose="020B0503030403020204" pitchFamily="34" charset="0"/>
              </a:rPr>
              <a:t>Simila</a:t>
            </a:r>
            <a:r>
              <a:rPr lang="en-US" sz="2000" dirty="0">
                <a:solidFill>
                  <a:srgbClr val="222222"/>
                </a:solidFill>
                <a:latin typeface="Source Sans Pro" panose="020B0503030403020204" pitchFamily="34" charset="0"/>
                <a:ea typeface="Source Sans Pro" panose="020B0503030403020204" pitchFamily="34" charset="0"/>
              </a:rPr>
              <a:t>r to </a:t>
            </a:r>
            <a:r>
              <a:rPr lang="en-US" sz="2000" dirty="0" err="1">
                <a:solidFill>
                  <a:srgbClr val="222222"/>
                </a:solidFill>
                <a:latin typeface="Source Sans Pro" panose="020B0503030403020204" pitchFamily="34" charset="0"/>
                <a:ea typeface="Source Sans Pro" panose="020B0503030403020204" pitchFamily="34" charset="0"/>
              </a:rPr>
              <a:t>PowerBI</a:t>
            </a:r>
            <a:r>
              <a:rPr lang="en-US" sz="2000" dirty="0">
                <a:solidFill>
                  <a:srgbClr val="222222"/>
                </a:solidFill>
                <a:latin typeface="Source Sans Pro" panose="020B0503030403020204" pitchFamily="34" charset="0"/>
                <a:ea typeface="Source Sans Pro" panose="020B0503030403020204" pitchFamily="34" charset="0"/>
              </a:rPr>
              <a:t>, </a:t>
            </a:r>
            <a:r>
              <a:rPr lang="en-US" sz="2000" b="1" i="0" dirty="0">
                <a:solidFill>
                  <a:srgbClr val="222222"/>
                </a:solidFill>
                <a:effectLst/>
                <a:latin typeface="Source Sans Pro" panose="020B0503030403020204" pitchFamily="34" charset="0"/>
                <a:ea typeface="Source Sans Pro" panose="020B0503030403020204" pitchFamily="34" charset="0"/>
              </a:rPr>
              <a:t>Tableau</a:t>
            </a:r>
            <a:r>
              <a:rPr lang="en-US" sz="2000" b="0" i="0" dirty="0">
                <a:solidFill>
                  <a:srgbClr val="222222"/>
                </a:solidFill>
                <a:effectLst/>
                <a:latin typeface="Source Sans Pro" panose="020B0503030403020204" pitchFamily="34" charset="0"/>
                <a:ea typeface="Source Sans Pro" panose="020B0503030403020204" pitchFamily="34" charset="0"/>
              </a:rPr>
              <a:t> is a powerful and fast growing data visualization tool used in the Business Intelligence Industry. </a:t>
            </a:r>
          </a:p>
          <a:p>
            <a:r>
              <a:rPr lang="en-US" sz="2000" b="0" i="0" dirty="0">
                <a:solidFill>
                  <a:srgbClr val="222222"/>
                </a:solidFill>
                <a:effectLst/>
                <a:latin typeface="Source Sans Pro" panose="020B0503030403020204" pitchFamily="34" charset="0"/>
                <a:ea typeface="Source Sans Pro" panose="020B0503030403020204" pitchFamily="34" charset="0"/>
              </a:rPr>
              <a:t>It helps in simplifying raw data in a very easily understandable format. Tableau helps create the data that can be understood by professionals at any level in an organization. </a:t>
            </a:r>
          </a:p>
          <a:p>
            <a:r>
              <a:rPr lang="en-US" sz="2000" b="0" i="0" dirty="0">
                <a:solidFill>
                  <a:srgbClr val="222222"/>
                </a:solidFill>
                <a:effectLst/>
                <a:latin typeface="Source Sans Pro" panose="020B0503030403020204" pitchFamily="34" charset="0"/>
                <a:ea typeface="Source Sans Pro" panose="020B0503030403020204" pitchFamily="34" charset="0"/>
              </a:rPr>
              <a:t>Has advanced settings for handling more complex or larger volumes of data faster than </a:t>
            </a:r>
            <a:r>
              <a:rPr lang="en-US" sz="2000" b="0" i="0" dirty="0" err="1">
                <a:solidFill>
                  <a:srgbClr val="222222"/>
                </a:solidFill>
                <a:effectLst/>
                <a:latin typeface="Source Sans Pro" panose="020B0503030403020204" pitchFamily="34" charset="0"/>
                <a:ea typeface="Source Sans Pro" panose="020B0503030403020204" pitchFamily="34" charset="0"/>
              </a:rPr>
              <a:t>PowerBI</a:t>
            </a:r>
            <a:r>
              <a:rPr lang="en-US" sz="2000" b="0" i="0" dirty="0">
                <a:solidFill>
                  <a:srgbClr val="222222"/>
                </a:solidFill>
                <a:effectLst/>
                <a:latin typeface="Source Sans Pro" panose="020B0503030403020204" pitchFamily="34" charset="0"/>
                <a:ea typeface="Source Sans Pro" panose="020B0503030403020204" pitchFamily="34" charset="0"/>
              </a:rPr>
              <a:t> and other data vis applications</a:t>
            </a:r>
          </a:p>
        </p:txBody>
      </p:sp>
      <p:sp>
        <p:nvSpPr>
          <p:cNvPr id="4" name="Title 3">
            <a:extLst>
              <a:ext uri="{FF2B5EF4-FFF2-40B4-BE49-F238E27FC236}">
                <a16:creationId xmlns:a16="http://schemas.microsoft.com/office/drawing/2014/main" id="{9DAD881D-D789-4FFE-C28C-CCBD45A43080}"/>
              </a:ext>
            </a:extLst>
          </p:cNvPr>
          <p:cNvSpPr>
            <a:spLocks noGrp="1"/>
          </p:cNvSpPr>
          <p:nvPr>
            <p:ph type="title"/>
          </p:nvPr>
        </p:nvSpPr>
        <p:spPr/>
        <p:txBody>
          <a:bodyPr/>
          <a:lstStyle/>
          <a:p>
            <a:r>
              <a:rPr lang="en-US" dirty="0"/>
              <a:t>Tableau</a:t>
            </a:r>
          </a:p>
        </p:txBody>
      </p:sp>
    </p:spTree>
    <p:extLst>
      <p:ext uri="{BB962C8B-B14F-4D97-AF65-F5344CB8AC3E}">
        <p14:creationId xmlns:p14="http://schemas.microsoft.com/office/powerpoint/2010/main" val="493581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44D6B7-2D49-AA9B-D735-E30860E80192}"/>
              </a:ext>
            </a:extLst>
          </p:cNvPr>
          <p:cNvSpPr>
            <a:spLocks noGrp="1"/>
          </p:cNvSpPr>
          <p:nvPr>
            <p:ph type="body" idx="1"/>
          </p:nvPr>
        </p:nvSpPr>
        <p:spPr/>
        <p:txBody>
          <a:bodyPr/>
          <a:lstStyle/>
          <a:p>
            <a:endParaRPr lang="en-US"/>
          </a:p>
        </p:txBody>
      </p:sp>
      <p:sp>
        <p:nvSpPr>
          <p:cNvPr id="3" name="Text Placeholder 2">
            <a:extLst>
              <a:ext uri="{FF2B5EF4-FFF2-40B4-BE49-F238E27FC236}">
                <a16:creationId xmlns:a16="http://schemas.microsoft.com/office/drawing/2014/main" id="{1E29A35A-C350-0969-BE89-34756BA2FED7}"/>
              </a:ext>
            </a:extLst>
          </p:cNvPr>
          <p:cNvSpPr>
            <a:spLocks noGrp="1"/>
          </p:cNvSpPr>
          <p:nvPr>
            <p:ph type="body" idx="2"/>
          </p:nvPr>
        </p:nvSpPr>
        <p:spPr/>
        <p:txBody>
          <a:bodyPr/>
          <a:lstStyle/>
          <a:p>
            <a:r>
              <a:rPr lang="en-US" sz="1900" dirty="0">
                <a:latin typeface="Source Sans Pro" panose="020B0503030403020204" pitchFamily="34" charset="0"/>
                <a:ea typeface="Source Sans Pro" panose="020B0503030403020204" pitchFamily="34" charset="0"/>
              </a:rPr>
              <a:t>In DS3, Triton Consulting Group (TCG), and Cornerstone Community Consulting (CCC) there are plenty of projects like these for you all to work on</a:t>
            </a:r>
          </a:p>
          <a:p>
            <a:r>
              <a:rPr lang="en-US" sz="1900" dirty="0">
                <a:latin typeface="Source Sans Pro" panose="020B0503030403020204" pitchFamily="34" charset="0"/>
                <a:ea typeface="Source Sans Pro" panose="020B0503030403020204" pitchFamily="34" charset="0"/>
              </a:rPr>
              <a:t>In these clubs and committees, you’ll have opportunities to take advantage of the technical skills you’ve learned and built through your coursework and apply them to business contexts and help solve</a:t>
            </a:r>
          </a:p>
          <a:p>
            <a:r>
              <a:rPr lang="en-US" sz="1900" dirty="0">
                <a:latin typeface="Source Sans Pro" panose="020B0503030403020204" pitchFamily="34" charset="0"/>
                <a:ea typeface="Source Sans Pro" panose="020B0503030403020204" pitchFamily="34" charset="0"/>
              </a:rPr>
              <a:t>Over the next few slides, I’ll talk about some of my experience working on and leading one of these projects over the past few quarters</a:t>
            </a:r>
          </a:p>
        </p:txBody>
      </p:sp>
      <p:sp>
        <p:nvSpPr>
          <p:cNvPr id="4" name="Title 3">
            <a:extLst>
              <a:ext uri="{FF2B5EF4-FFF2-40B4-BE49-F238E27FC236}">
                <a16:creationId xmlns:a16="http://schemas.microsoft.com/office/drawing/2014/main" id="{0B9CB290-9714-2570-2B60-94F60938AE6B}"/>
              </a:ext>
            </a:extLst>
          </p:cNvPr>
          <p:cNvSpPr>
            <a:spLocks noGrp="1"/>
          </p:cNvSpPr>
          <p:nvPr>
            <p:ph type="title"/>
          </p:nvPr>
        </p:nvSpPr>
        <p:spPr>
          <a:xfrm>
            <a:off x="1155931" y="489204"/>
            <a:ext cx="5573481" cy="507501"/>
          </a:xfrm>
        </p:spPr>
        <p:txBody>
          <a:bodyPr>
            <a:normAutofit/>
          </a:bodyPr>
          <a:lstStyle/>
          <a:p>
            <a:r>
              <a:rPr lang="en-US" sz="2500" dirty="0"/>
              <a:t>Consulting Project Opportunities</a:t>
            </a:r>
          </a:p>
        </p:txBody>
      </p:sp>
    </p:spTree>
    <p:extLst>
      <p:ext uri="{BB962C8B-B14F-4D97-AF65-F5344CB8AC3E}">
        <p14:creationId xmlns:p14="http://schemas.microsoft.com/office/powerpoint/2010/main" val="18136959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A3E8DD-E80E-A9A4-06DB-CA136CB6994C}"/>
              </a:ext>
            </a:extLst>
          </p:cNvPr>
          <p:cNvSpPr>
            <a:spLocks noGrp="1"/>
          </p:cNvSpPr>
          <p:nvPr>
            <p:ph type="body" idx="1"/>
          </p:nvPr>
        </p:nvSpPr>
        <p:spPr/>
        <p:txBody>
          <a:bodyPr/>
          <a:lstStyle/>
          <a:p>
            <a:endParaRPr lang="en-US"/>
          </a:p>
        </p:txBody>
      </p:sp>
      <p:sp>
        <p:nvSpPr>
          <p:cNvPr id="3" name="Text Placeholder 2">
            <a:extLst>
              <a:ext uri="{FF2B5EF4-FFF2-40B4-BE49-F238E27FC236}">
                <a16:creationId xmlns:a16="http://schemas.microsoft.com/office/drawing/2014/main" id="{FF08EE3F-C064-4F0A-8C17-7F4BEB189210}"/>
              </a:ext>
            </a:extLst>
          </p:cNvPr>
          <p:cNvSpPr>
            <a:spLocks noGrp="1"/>
          </p:cNvSpPr>
          <p:nvPr>
            <p:ph type="body" idx="2"/>
          </p:nvPr>
        </p:nvSpPr>
        <p:spPr>
          <a:xfrm>
            <a:off x="1164364" y="974323"/>
            <a:ext cx="7674836" cy="3311919"/>
          </a:xfrm>
        </p:spPr>
        <p:txBody>
          <a:bodyPr/>
          <a:lstStyle/>
          <a:p>
            <a:pPr algn="l" rtl="0" fontAlgn="base">
              <a:buFont typeface="Arial" panose="020B0604020202020204" pitchFamily="34" charset="0"/>
              <a:buChar char="•"/>
            </a:pPr>
            <a:r>
              <a:rPr lang="en-US" b="1" i="0" u="none" strike="noStrike" dirty="0">
                <a:solidFill>
                  <a:srgbClr val="1D3148"/>
                </a:solidFill>
                <a:effectLst/>
                <a:latin typeface="Source Sans Pro" panose="020B0503030403020204" pitchFamily="34" charset="0"/>
                <a:ea typeface="Source Sans Pro" panose="020B0503030403020204" pitchFamily="34" charset="0"/>
              </a:rPr>
              <a:t>Project Focus: </a:t>
            </a:r>
            <a:r>
              <a:rPr lang="en-US" b="0" i="0" u="none" strike="noStrike" dirty="0">
                <a:solidFill>
                  <a:srgbClr val="1D3148"/>
                </a:solidFill>
                <a:effectLst/>
                <a:latin typeface="Source Sans Pro" panose="020B0503030403020204" pitchFamily="34" charset="0"/>
                <a:ea typeface="Source Sans Pro" panose="020B0503030403020204" pitchFamily="34" charset="0"/>
              </a:rPr>
              <a:t>Use revenue data to analyze client engagement, understand revenue trends, and compare lab performances</a:t>
            </a:r>
            <a:endParaRPr lang="en-US" b="0" i="0" dirty="0">
              <a:solidFill>
                <a:srgbClr val="1D3148"/>
              </a:solidFill>
              <a:effectLst/>
              <a:latin typeface="Source Sans Pro" panose="020B0503030403020204" pitchFamily="34" charset="0"/>
              <a:ea typeface="Source Sans Pro" panose="020B0503030403020204" pitchFamily="34" charset="0"/>
            </a:endParaRPr>
          </a:p>
          <a:p>
            <a:pPr algn="l" rtl="0" fontAlgn="base">
              <a:buFont typeface="Arial" panose="020B0604020202020204" pitchFamily="34" charset="0"/>
              <a:buChar char="•"/>
            </a:pPr>
            <a:r>
              <a:rPr lang="en-US" b="1" i="0" u="none" strike="noStrike" dirty="0">
                <a:solidFill>
                  <a:srgbClr val="1D3148"/>
                </a:solidFill>
                <a:effectLst/>
                <a:latin typeface="Source Sans Pro" panose="020B0503030403020204" pitchFamily="34" charset="0"/>
                <a:ea typeface="Source Sans Pro" panose="020B0503030403020204" pitchFamily="34" charset="0"/>
              </a:rPr>
              <a:t>Project Goal: </a:t>
            </a:r>
            <a:r>
              <a:rPr lang="en-US" b="0" i="0" u="none" strike="noStrike" dirty="0">
                <a:solidFill>
                  <a:srgbClr val="1D3148"/>
                </a:solidFill>
                <a:effectLst/>
                <a:latin typeface="Source Sans Pro" panose="020B0503030403020204" pitchFamily="34" charset="0"/>
                <a:ea typeface="Source Sans Pro" panose="020B0503030403020204" pitchFamily="34" charset="0"/>
              </a:rPr>
              <a:t>Generating key revenue insights to help Frontier Dental </a:t>
            </a:r>
            <a:r>
              <a:rPr lang="en-US" b="0" i="0" u="none" strike="noStrike" dirty="0" err="1">
                <a:solidFill>
                  <a:srgbClr val="1D3148"/>
                </a:solidFill>
                <a:effectLst/>
                <a:latin typeface="Source Sans Pro" panose="020B0503030403020204" pitchFamily="34" charset="0"/>
                <a:ea typeface="Source Sans Pro" panose="020B0503030403020204" pitchFamily="34" charset="0"/>
              </a:rPr>
              <a:t>Superholdings</a:t>
            </a:r>
            <a:r>
              <a:rPr lang="en-US" b="0" i="0" u="none" strike="noStrike" dirty="0">
                <a:solidFill>
                  <a:srgbClr val="1D3148"/>
                </a:solidFill>
                <a:effectLst/>
                <a:latin typeface="Source Sans Pro" panose="020B0503030403020204" pitchFamily="34" charset="0"/>
                <a:ea typeface="Source Sans Pro" panose="020B0503030403020204" pitchFamily="34" charset="0"/>
              </a:rPr>
              <a:t> (FDS) maintain and expand their client base</a:t>
            </a:r>
            <a:endParaRPr lang="en-US" b="0" i="0" dirty="0">
              <a:solidFill>
                <a:srgbClr val="1D3148"/>
              </a:solidFill>
              <a:effectLst/>
              <a:latin typeface="Source Sans Pro" panose="020B0503030403020204" pitchFamily="34" charset="0"/>
              <a:ea typeface="Source Sans Pro" panose="020B0503030403020204" pitchFamily="34" charset="0"/>
            </a:endParaRPr>
          </a:p>
        </p:txBody>
      </p:sp>
      <p:sp>
        <p:nvSpPr>
          <p:cNvPr id="4" name="Title 3">
            <a:extLst>
              <a:ext uri="{FF2B5EF4-FFF2-40B4-BE49-F238E27FC236}">
                <a16:creationId xmlns:a16="http://schemas.microsoft.com/office/drawing/2014/main" id="{C599D72B-C7AC-1FC3-E81A-39ED58BB204B}"/>
              </a:ext>
            </a:extLst>
          </p:cNvPr>
          <p:cNvSpPr>
            <a:spLocks noGrp="1"/>
          </p:cNvSpPr>
          <p:nvPr>
            <p:ph type="title"/>
          </p:nvPr>
        </p:nvSpPr>
        <p:spPr/>
        <p:txBody>
          <a:bodyPr/>
          <a:lstStyle/>
          <a:p>
            <a:r>
              <a:rPr lang="en-US" dirty="0"/>
              <a:t>Frontier Dental Services (FDS)</a:t>
            </a:r>
          </a:p>
        </p:txBody>
      </p:sp>
      <p:sp>
        <p:nvSpPr>
          <p:cNvPr id="5" name="Rounded Rectangle 10">
            <a:extLst>
              <a:ext uri="{FF2B5EF4-FFF2-40B4-BE49-F238E27FC236}">
                <a16:creationId xmlns:a16="http://schemas.microsoft.com/office/drawing/2014/main" id="{EB6E7396-DDA3-B0FD-4757-C48919E44BE0}"/>
              </a:ext>
            </a:extLst>
          </p:cNvPr>
          <p:cNvSpPr/>
          <p:nvPr/>
        </p:nvSpPr>
        <p:spPr>
          <a:xfrm>
            <a:off x="1207226" y="2383873"/>
            <a:ext cx="3832813" cy="2372936"/>
          </a:xfrm>
          <a:prstGeom prst="roundRect">
            <a:avLst/>
          </a:prstGeom>
          <a:solidFill>
            <a:schemeClr val="tx2">
              <a:lumMod val="90000"/>
            </a:schemeClr>
          </a:solidFill>
          <a:ln w="38100">
            <a:solidFill>
              <a:srgbClr val="D396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rtl="0">
              <a:spcBef>
                <a:spcPts val="0"/>
              </a:spcBef>
              <a:spcAft>
                <a:spcPts val="600"/>
              </a:spcAft>
              <a:buClr>
                <a:schemeClr val="accent1"/>
              </a:buClr>
            </a:pPr>
            <a:r>
              <a:rPr lang="en-US" sz="1350" dirty="0">
                <a:solidFill>
                  <a:schemeClr val="tx1"/>
                </a:solidFill>
                <a:latin typeface="Osaka" panose="020B0600000000000000" pitchFamily="34" charset="-128"/>
                <a:ea typeface="Osaka" panose="020B0600000000000000" pitchFamily="34" charset="-128"/>
              </a:rPr>
              <a:t>Use predictive analytics focused on the churned clients. Key Performance Indicators (KPIs) were identified to predict which dentists were most likely to leave FDS, including product prices, time between purchases, average revenue. Additional improvements were made to the robustness of the algorithm.</a:t>
            </a:r>
          </a:p>
        </p:txBody>
      </p:sp>
      <p:sp>
        <p:nvSpPr>
          <p:cNvPr id="6" name="Rounded Rectangle 11">
            <a:extLst>
              <a:ext uri="{FF2B5EF4-FFF2-40B4-BE49-F238E27FC236}">
                <a16:creationId xmlns:a16="http://schemas.microsoft.com/office/drawing/2014/main" id="{75209912-BA5D-7423-C375-E8448D8AB2E3}"/>
              </a:ext>
            </a:extLst>
          </p:cNvPr>
          <p:cNvSpPr/>
          <p:nvPr/>
        </p:nvSpPr>
        <p:spPr>
          <a:xfrm>
            <a:off x="2285918" y="2186918"/>
            <a:ext cx="1656173" cy="376154"/>
          </a:xfrm>
          <a:prstGeom prst="round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sz="1800" b="1" i="0" strike="noStrike" dirty="0">
                <a:solidFill>
                  <a:schemeClr val="bg1"/>
                </a:solidFill>
                <a:effectLst/>
                <a:latin typeface="Osaka" panose="020B0600000000000000" pitchFamily="34" charset="-128"/>
                <a:ea typeface="Osaka" panose="020B0600000000000000" pitchFamily="34" charset="-128"/>
              </a:rPr>
              <a:t>Task 1</a:t>
            </a:r>
            <a:endParaRPr lang="en-US" sz="1800" b="1" dirty="0">
              <a:solidFill>
                <a:schemeClr val="bg1"/>
              </a:solidFill>
              <a:latin typeface="Osaka" panose="020B0600000000000000" pitchFamily="34" charset="-128"/>
              <a:ea typeface="Osaka" panose="020B0600000000000000" pitchFamily="34" charset="-128"/>
            </a:endParaRPr>
          </a:p>
        </p:txBody>
      </p:sp>
      <p:sp>
        <p:nvSpPr>
          <p:cNvPr id="7" name="Rounded Rectangle 10">
            <a:extLst>
              <a:ext uri="{FF2B5EF4-FFF2-40B4-BE49-F238E27FC236}">
                <a16:creationId xmlns:a16="http://schemas.microsoft.com/office/drawing/2014/main" id="{179D6111-66C0-443B-F574-A8FF7CD1C944}"/>
              </a:ext>
            </a:extLst>
          </p:cNvPr>
          <p:cNvSpPr/>
          <p:nvPr/>
        </p:nvSpPr>
        <p:spPr>
          <a:xfrm>
            <a:off x="5149416" y="2383873"/>
            <a:ext cx="3832813" cy="2372936"/>
          </a:xfrm>
          <a:prstGeom prst="roundRect">
            <a:avLst/>
          </a:prstGeom>
          <a:solidFill>
            <a:schemeClr val="bg2">
              <a:lumMod val="20000"/>
              <a:lumOff val="80000"/>
            </a:schemeClr>
          </a:solidFill>
          <a:ln w="38100">
            <a:solidFill>
              <a:srgbClr val="D396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rtl="0">
              <a:spcBef>
                <a:spcPts val="0"/>
              </a:spcBef>
              <a:spcAft>
                <a:spcPts val="600"/>
              </a:spcAft>
              <a:buClr>
                <a:schemeClr val="accent1"/>
              </a:buClr>
            </a:pPr>
            <a:r>
              <a:rPr lang="en-US" sz="1350" dirty="0">
                <a:solidFill>
                  <a:schemeClr val="tx1"/>
                </a:solidFill>
                <a:latin typeface="Osaka" panose="020B0600000000000000" pitchFamily="34" charset="-128"/>
                <a:ea typeface="Osaka" panose="020B0600000000000000" pitchFamily="34" charset="-128"/>
              </a:rPr>
              <a:t>Use </a:t>
            </a:r>
            <a:r>
              <a:rPr lang="en-US" sz="1350" dirty="0" err="1">
                <a:solidFill>
                  <a:schemeClr val="tx1"/>
                </a:solidFill>
                <a:latin typeface="Osaka" panose="020B0600000000000000" pitchFamily="34" charset="-128"/>
                <a:ea typeface="Osaka" panose="020B0600000000000000" pitchFamily="34" charset="-128"/>
              </a:rPr>
              <a:t>PowerBI</a:t>
            </a:r>
            <a:r>
              <a:rPr lang="en-US" sz="1350" dirty="0">
                <a:solidFill>
                  <a:schemeClr val="tx1"/>
                </a:solidFill>
                <a:latin typeface="Osaka" panose="020B0600000000000000" pitchFamily="34" charset="-128"/>
                <a:ea typeface="Osaka" panose="020B0600000000000000" pitchFamily="34" charset="-128"/>
              </a:rPr>
              <a:t> to conduct data analysis and visualization of dental clinic performance.  Dashboards will segment the client-base, providing us with insights on customer purchasing patterns. Additionally, create dashboards to compare performance across several labs to understand their best-selling products and identify important customers.</a:t>
            </a:r>
          </a:p>
        </p:txBody>
      </p:sp>
      <p:sp>
        <p:nvSpPr>
          <p:cNvPr id="8" name="Rounded Rectangle 11">
            <a:extLst>
              <a:ext uri="{FF2B5EF4-FFF2-40B4-BE49-F238E27FC236}">
                <a16:creationId xmlns:a16="http://schemas.microsoft.com/office/drawing/2014/main" id="{AB0D96D0-0411-E0F6-A733-45D72A073F03}"/>
              </a:ext>
            </a:extLst>
          </p:cNvPr>
          <p:cNvSpPr/>
          <p:nvPr/>
        </p:nvSpPr>
        <p:spPr>
          <a:xfrm>
            <a:off x="6237735" y="2186918"/>
            <a:ext cx="1656173" cy="376154"/>
          </a:xfrm>
          <a:prstGeom prst="round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sz="1800" b="1" i="0" strike="noStrike">
                <a:solidFill>
                  <a:schemeClr val="bg1"/>
                </a:solidFill>
                <a:effectLst/>
                <a:latin typeface="Osaka" panose="020B0600000000000000" pitchFamily="34" charset="-128"/>
                <a:ea typeface="Osaka" panose="020B0600000000000000" pitchFamily="34" charset="-128"/>
              </a:rPr>
              <a:t>Task 2</a:t>
            </a:r>
            <a:endParaRPr lang="en-US" sz="1800" b="1">
              <a:solidFill>
                <a:schemeClr val="bg1"/>
              </a:solidFill>
              <a:latin typeface="Osaka" panose="020B0600000000000000" pitchFamily="34" charset="-128"/>
              <a:ea typeface="Osaka" panose="020B0600000000000000" pitchFamily="34" charset="-128"/>
            </a:endParaRPr>
          </a:p>
        </p:txBody>
      </p:sp>
    </p:spTree>
    <p:extLst>
      <p:ext uri="{BB962C8B-B14F-4D97-AF65-F5344CB8AC3E}">
        <p14:creationId xmlns:p14="http://schemas.microsoft.com/office/powerpoint/2010/main" val="2686527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g203777f4671_0_140"/>
          <p:cNvSpPr txBox="1">
            <a:spLocks noGrp="1"/>
          </p:cNvSpPr>
          <p:nvPr>
            <p:ph type="title"/>
          </p:nvPr>
        </p:nvSpPr>
        <p:spPr>
          <a:xfrm>
            <a:off x="1945170" y="1997265"/>
            <a:ext cx="5253660" cy="1148970"/>
          </a:xfrm>
          <a:prstGeom prst="rect">
            <a:avLst/>
          </a:prstGeom>
          <a:noFill/>
          <a:ln>
            <a:noFill/>
          </a:ln>
        </p:spPr>
        <p:txBody>
          <a:bodyPr spcFirstLastPara="1" wrap="square" lIns="91425" tIns="91425" rIns="91425" bIns="91425" anchor="ctr" anchorCtr="0">
            <a:normAutofit fontScale="90000"/>
          </a:bodyPr>
          <a:lstStyle/>
          <a:p>
            <a:pPr marL="0" lvl="0" indent="0" algn="ctr" rtl="0">
              <a:lnSpc>
                <a:spcPct val="90000"/>
              </a:lnSpc>
              <a:spcBef>
                <a:spcPts val="0"/>
              </a:spcBef>
              <a:spcAft>
                <a:spcPts val="0"/>
              </a:spcAft>
              <a:buSzPct val="100000"/>
              <a:buNone/>
            </a:pPr>
            <a:r>
              <a:rPr lang="en">
                <a:latin typeface="Nunito"/>
                <a:ea typeface="Nunito"/>
                <a:cs typeface="Nunito"/>
                <a:sym typeface="Nunito"/>
              </a:rPr>
              <a:t>[04]</a:t>
            </a:r>
            <a:br>
              <a:rPr lang="en">
                <a:latin typeface="Nunito"/>
                <a:ea typeface="Nunito"/>
                <a:cs typeface="Nunito"/>
                <a:sym typeface="Nunito"/>
              </a:rPr>
            </a:br>
            <a:r>
              <a:rPr lang="en">
                <a:latin typeface="Nunito"/>
                <a:ea typeface="Nunito"/>
                <a:cs typeface="Nunito"/>
                <a:sym typeface="Nunito"/>
              </a:rPr>
              <a:t>Q&amp;A</a:t>
            </a:r>
            <a:endParaRPr>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pic>
        <p:nvPicPr>
          <p:cNvPr id="338" name="Google Shape;338;p32"/>
          <p:cNvPicPr preferRelativeResize="0"/>
          <p:nvPr/>
        </p:nvPicPr>
        <p:blipFill rotWithShape="1">
          <a:blip r:embed="rId3">
            <a:alphaModFix/>
          </a:blip>
          <a:srcRect/>
          <a:stretch/>
        </p:blipFill>
        <p:spPr>
          <a:xfrm>
            <a:off x="0" y="0"/>
            <a:ext cx="9143997" cy="5143490"/>
          </a:xfrm>
          <a:prstGeom prst="rect">
            <a:avLst/>
          </a:prstGeom>
          <a:noFill/>
          <a:ln>
            <a:noFill/>
          </a:ln>
        </p:spPr>
      </p:pic>
      <p:sp>
        <p:nvSpPr>
          <p:cNvPr id="339" name="Google Shape;339;p32"/>
          <p:cNvSpPr/>
          <p:nvPr/>
        </p:nvSpPr>
        <p:spPr>
          <a:xfrm>
            <a:off x="-626700" y="166200"/>
            <a:ext cx="3776400" cy="48111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2"/>
          <p:cNvSpPr txBox="1"/>
          <p:nvPr/>
        </p:nvSpPr>
        <p:spPr>
          <a:xfrm>
            <a:off x="3247909" y="2143271"/>
            <a:ext cx="1936800" cy="11697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6400"/>
              <a:buFont typeface="Arial"/>
              <a:buNone/>
            </a:pPr>
            <a:r>
              <a:rPr lang="en" sz="6400" b="1" i="0" u="none" strike="noStrike" cap="none">
                <a:solidFill>
                  <a:srgbClr val="171947"/>
                </a:solidFill>
                <a:latin typeface="Montserrat"/>
                <a:ea typeface="Montserrat"/>
                <a:cs typeface="Montserrat"/>
                <a:sym typeface="Montserrat"/>
              </a:rPr>
              <a:t>Th</a:t>
            </a:r>
            <a:endParaRPr sz="6400" b="1" i="0" u="none" strike="noStrike" cap="none">
              <a:solidFill>
                <a:srgbClr val="171947"/>
              </a:solidFill>
              <a:latin typeface="Montserrat"/>
              <a:ea typeface="Montserrat"/>
              <a:cs typeface="Montserrat"/>
              <a:sym typeface="Montserrat"/>
            </a:endParaRPr>
          </a:p>
        </p:txBody>
      </p:sp>
      <p:sp>
        <p:nvSpPr>
          <p:cNvPr id="341" name="Google Shape;341;p32"/>
          <p:cNvSpPr txBox="1"/>
          <p:nvPr/>
        </p:nvSpPr>
        <p:spPr>
          <a:xfrm>
            <a:off x="900707" y="1407821"/>
            <a:ext cx="17601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@DS3UCSD</a:t>
            </a:r>
            <a:endParaRPr sz="1200" b="0" i="0" u="none" strike="noStrike" cap="none">
              <a:solidFill>
                <a:schemeClr val="dk1"/>
              </a:solidFill>
              <a:latin typeface="Arial"/>
              <a:ea typeface="Arial"/>
              <a:cs typeface="Arial"/>
              <a:sym typeface="Arial"/>
            </a:endParaRPr>
          </a:p>
        </p:txBody>
      </p:sp>
      <p:sp>
        <p:nvSpPr>
          <p:cNvPr id="342" name="Google Shape;342;p32"/>
          <p:cNvSpPr txBox="1"/>
          <p:nvPr/>
        </p:nvSpPr>
        <p:spPr>
          <a:xfrm>
            <a:off x="908578" y="4406345"/>
            <a:ext cx="17601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ds3@ucsd.edu</a:t>
            </a:r>
            <a:endParaRPr sz="1200" b="0" i="0" u="none" strike="noStrike" cap="none">
              <a:solidFill>
                <a:schemeClr val="dk1"/>
              </a:solidFill>
              <a:latin typeface="Arial"/>
              <a:ea typeface="Arial"/>
              <a:cs typeface="Arial"/>
              <a:sym typeface="Arial"/>
            </a:endParaRPr>
          </a:p>
        </p:txBody>
      </p:sp>
      <p:pic>
        <p:nvPicPr>
          <p:cNvPr id="343" name="Google Shape;343;p32" descr="A picture containing shape&#10;&#10;Description automatically generated"/>
          <p:cNvPicPr preferRelativeResize="0"/>
          <p:nvPr/>
        </p:nvPicPr>
        <p:blipFill rotWithShape="1">
          <a:blip r:embed="rId4">
            <a:alphaModFix/>
          </a:blip>
          <a:srcRect/>
          <a:stretch/>
        </p:blipFill>
        <p:spPr>
          <a:xfrm>
            <a:off x="486415" y="2609383"/>
            <a:ext cx="340874" cy="341335"/>
          </a:xfrm>
          <a:prstGeom prst="rect">
            <a:avLst/>
          </a:prstGeom>
          <a:noFill/>
          <a:ln>
            <a:noFill/>
          </a:ln>
        </p:spPr>
      </p:pic>
      <p:sp>
        <p:nvSpPr>
          <p:cNvPr id="344" name="Google Shape;344;p32"/>
          <p:cNvSpPr txBox="1"/>
          <p:nvPr/>
        </p:nvSpPr>
        <p:spPr>
          <a:xfrm>
            <a:off x="900712" y="2641127"/>
            <a:ext cx="17601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@DS3.UCSD</a:t>
            </a:r>
            <a:endParaRPr sz="1200" b="0" i="0" u="none" strike="noStrike" cap="none">
              <a:solidFill>
                <a:schemeClr val="dk1"/>
              </a:solidFill>
              <a:latin typeface="Arial"/>
              <a:ea typeface="Arial"/>
              <a:cs typeface="Arial"/>
              <a:sym typeface="Arial"/>
            </a:endParaRPr>
          </a:p>
        </p:txBody>
      </p:sp>
      <p:pic>
        <p:nvPicPr>
          <p:cNvPr id="345" name="Google Shape;345;p32" descr="A picture containing shape&#10;&#10;Description automatically generated"/>
          <p:cNvPicPr preferRelativeResize="0"/>
          <p:nvPr/>
        </p:nvPicPr>
        <p:blipFill rotWithShape="1">
          <a:blip r:embed="rId5">
            <a:alphaModFix/>
          </a:blip>
          <a:srcRect/>
          <a:stretch/>
        </p:blipFill>
        <p:spPr>
          <a:xfrm>
            <a:off x="486415" y="1361637"/>
            <a:ext cx="340874" cy="341335"/>
          </a:xfrm>
          <a:prstGeom prst="rect">
            <a:avLst/>
          </a:prstGeom>
          <a:noFill/>
          <a:ln>
            <a:noFill/>
          </a:ln>
        </p:spPr>
      </p:pic>
      <p:pic>
        <p:nvPicPr>
          <p:cNvPr id="346" name="Google Shape;346;p32" descr="A picture containing shape&#10;&#10;Description automatically generated"/>
          <p:cNvPicPr preferRelativeResize="0"/>
          <p:nvPr/>
        </p:nvPicPr>
        <p:blipFill rotWithShape="1">
          <a:blip r:embed="rId6">
            <a:alphaModFix/>
          </a:blip>
          <a:srcRect/>
          <a:stretch/>
        </p:blipFill>
        <p:spPr>
          <a:xfrm>
            <a:off x="480777" y="1985509"/>
            <a:ext cx="340874" cy="341335"/>
          </a:xfrm>
          <a:prstGeom prst="rect">
            <a:avLst/>
          </a:prstGeom>
          <a:noFill/>
          <a:ln>
            <a:noFill/>
          </a:ln>
        </p:spPr>
      </p:pic>
      <p:sp>
        <p:nvSpPr>
          <p:cNvPr id="347" name="Google Shape;347;p32"/>
          <p:cNvSpPr txBox="1"/>
          <p:nvPr/>
        </p:nvSpPr>
        <p:spPr>
          <a:xfrm>
            <a:off x="895067" y="2024484"/>
            <a:ext cx="17145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@DS3UCSD</a:t>
            </a:r>
            <a:endParaRPr sz="1200" b="0" i="0" u="none" strike="noStrike" cap="none">
              <a:solidFill>
                <a:schemeClr val="dk1"/>
              </a:solidFill>
              <a:latin typeface="Arial"/>
              <a:ea typeface="Arial"/>
              <a:cs typeface="Arial"/>
              <a:sym typeface="Arial"/>
            </a:endParaRPr>
          </a:p>
        </p:txBody>
      </p:sp>
      <p:pic>
        <p:nvPicPr>
          <p:cNvPr id="348" name="Google Shape;348;p32"/>
          <p:cNvPicPr preferRelativeResize="0"/>
          <p:nvPr/>
        </p:nvPicPr>
        <p:blipFill rotWithShape="1">
          <a:blip r:embed="rId7">
            <a:alphaModFix/>
          </a:blip>
          <a:srcRect/>
          <a:stretch/>
        </p:blipFill>
        <p:spPr>
          <a:xfrm>
            <a:off x="486412" y="3185535"/>
            <a:ext cx="340861" cy="340863"/>
          </a:xfrm>
          <a:prstGeom prst="rect">
            <a:avLst/>
          </a:prstGeom>
          <a:noFill/>
          <a:ln>
            <a:noFill/>
          </a:ln>
        </p:spPr>
      </p:pic>
      <p:sp>
        <p:nvSpPr>
          <p:cNvPr id="349" name="Google Shape;349;p32"/>
          <p:cNvSpPr txBox="1"/>
          <p:nvPr/>
        </p:nvSpPr>
        <p:spPr>
          <a:xfrm>
            <a:off x="900700" y="3137575"/>
            <a:ext cx="14346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https://tinyurl.com/discordds3</a:t>
            </a:r>
            <a:endParaRPr sz="1200" b="0" i="0" u="none" strike="noStrike" cap="none">
              <a:solidFill>
                <a:schemeClr val="dk1"/>
              </a:solidFill>
              <a:latin typeface="Calibri"/>
              <a:ea typeface="Calibri"/>
              <a:cs typeface="Calibri"/>
              <a:sym typeface="Calibri"/>
            </a:endParaRPr>
          </a:p>
        </p:txBody>
      </p:sp>
      <p:pic>
        <p:nvPicPr>
          <p:cNvPr id="350" name="Google Shape;350;p32"/>
          <p:cNvPicPr preferRelativeResize="0"/>
          <p:nvPr/>
        </p:nvPicPr>
        <p:blipFill rotWithShape="1">
          <a:blip r:embed="rId8">
            <a:alphaModFix/>
          </a:blip>
          <a:srcRect/>
          <a:stretch/>
        </p:blipFill>
        <p:spPr>
          <a:xfrm>
            <a:off x="477885" y="3761200"/>
            <a:ext cx="352439" cy="352439"/>
          </a:xfrm>
          <a:prstGeom prst="rect">
            <a:avLst/>
          </a:prstGeom>
          <a:noFill/>
          <a:ln>
            <a:noFill/>
          </a:ln>
        </p:spPr>
      </p:pic>
      <p:sp>
        <p:nvSpPr>
          <p:cNvPr id="351" name="Google Shape;351;p32"/>
          <p:cNvSpPr txBox="1"/>
          <p:nvPr/>
        </p:nvSpPr>
        <p:spPr>
          <a:xfrm>
            <a:off x="897965" y="3816199"/>
            <a:ext cx="1714500" cy="277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Calibri"/>
                <a:ea typeface="Calibri"/>
                <a:cs typeface="Calibri"/>
                <a:sym typeface="Calibri"/>
              </a:rPr>
              <a:t>ds3.ucsd.edu</a:t>
            </a:r>
            <a:endParaRPr sz="1200" b="0" i="0" u="none" strike="noStrike" cap="none">
              <a:solidFill>
                <a:schemeClr val="dk1"/>
              </a:solidFill>
              <a:latin typeface="Arial"/>
              <a:ea typeface="Arial"/>
              <a:cs typeface="Arial"/>
              <a:sym typeface="Arial"/>
            </a:endParaRPr>
          </a:p>
        </p:txBody>
      </p:sp>
      <p:pic>
        <p:nvPicPr>
          <p:cNvPr id="352" name="Google Shape;352;p32"/>
          <p:cNvPicPr preferRelativeResize="0"/>
          <p:nvPr/>
        </p:nvPicPr>
        <p:blipFill rotWithShape="1">
          <a:blip r:embed="rId9">
            <a:alphaModFix/>
          </a:blip>
          <a:srcRect/>
          <a:stretch/>
        </p:blipFill>
        <p:spPr>
          <a:xfrm>
            <a:off x="480637" y="4348462"/>
            <a:ext cx="352440" cy="352435"/>
          </a:xfrm>
          <a:prstGeom prst="rect">
            <a:avLst/>
          </a:prstGeom>
          <a:noFill/>
          <a:ln>
            <a:noFill/>
          </a:ln>
        </p:spPr>
      </p:pic>
      <p:sp>
        <p:nvSpPr>
          <p:cNvPr id="353" name="Google Shape;353;p32"/>
          <p:cNvSpPr txBox="1">
            <a:spLocks noGrp="1"/>
          </p:cNvSpPr>
          <p:nvPr>
            <p:ph type="title"/>
          </p:nvPr>
        </p:nvSpPr>
        <p:spPr>
          <a:xfrm>
            <a:off x="0" y="333375"/>
            <a:ext cx="2428875" cy="995363"/>
          </a:xfrm>
          <a:prstGeom prst="rect">
            <a:avLst/>
          </a:prstGeom>
          <a:noFill/>
          <a:ln>
            <a:noFill/>
          </a:ln>
        </p:spPr>
        <p:txBody>
          <a:bodyPr spcFirstLastPara="1" wrap="square" lIns="68575" tIns="34275" rIns="68575" bIns="34275" anchor="ctr" anchorCtr="0">
            <a:normAutofit/>
          </a:bodyPr>
          <a:lstStyle/>
          <a:p>
            <a:pPr marL="0" marR="0" lvl="0" indent="0" algn="ctr" rtl="0">
              <a:lnSpc>
                <a:spcPct val="90000"/>
              </a:lnSpc>
              <a:spcBef>
                <a:spcPts val="0"/>
              </a:spcBef>
              <a:spcAft>
                <a:spcPts val="0"/>
              </a:spcAft>
              <a:buClr>
                <a:srgbClr val="FFFFFF"/>
              </a:buClr>
              <a:buSzPts val="4500"/>
              <a:buFont typeface="Calibri"/>
              <a:buNone/>
            </a:pPr>
            <a:r>
              <a:rPr lang="en" sz="2100" b="1" i="0" u="none" strike="noStrike" cap="none">
                <a:solidFill>
                  <a:srgbClr val="000000"/>
                </a:solidFill>
                <a:latin typeface="Source Sans Pro"/>
                <a:ea typeface="Source Sans Pro"/>
                <a:cs typeface="Source Sans Pro"/>
                <a:sym typeface="Source Sans Pro"/>
              </a:rPr>
              <a:t>Find us on social media!</a:t>
            </a:r>
            <a:endParaRPr sz="2100" b="0" i="0" u="none" strike="noStrike" cap="none">
              <a:solidFill>
                <a:srgbClr val="000000"/>
              </a:solidFill>
              <a:latin typeface="Source Sans Pro"/>
              <a:ea typeface="Source Sans Pro"/>
              <a:cs typeface="Source Sans Pro"/>
              <a:sym typeface="Source Sans Pro"/>
            </a:endParaRPr>
          </a:p>
        </p:txBody>
      </p:sp>
      <p:sp>
        <p:nvSpPr>
          <p:cNvPr id="354" name="Google Shape;354;p32"/>
          <p:cNvSpPr txBox="1"/>
          <p:nvPr/>
        </p:nvSpPr>
        <p:spPr>
          <a:xfrm>
            <a:off x="3434100" y="2084151"/>
            <a:ext cx="5426100" cy="11697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6400"/>
              <a:buFont typeface="Arial"/>
              <a:buNone/>
            </a:pPr>
            <a:r>
              <a:rPr lang="en" sz="6400" b="1" i="0" u="none" strike="noStrike" cap="none">
                <a:solidFill>
                  <a:schemeClr val="lt1"/>
                </a:solidFill>
                <a:latin typeface="Montserrat"/>
                <a:ea typeface="Montserrat"/>
                <a:cs typeface="Montserrat"/>
                <a:sym typeface="Montserrat"/>
              </a:rPr>
              <a:t>Thank you!</a:t>
            </a:r>
            <a:endParaRPr sz="6400" b="1" i="0" u="none" strike="noStrike" cap="none">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
          <p:cNvSpPr txBox="1">
            <a:spLocks noGrp="1"/>
          </p:cNvSpPr>
          <p:nvPr>
            <p:ph type="body" idx="1"/>
          </p:nvPr>
        </p:nvSpPr>
        <p:spPr>
          <a:xfrm>
            <a:off x="4572000" y="1567769"/>
            <a:ext cx="4106174" cy="2935219"/>
          </a:xfrm>
          <a:prstGeom prst="rect">
            <a:avLst/>
          </a:prstGeom>
          <a:noFill/>
          <a:ln>
            <a:noFill/>
          </a:ln>
        </p:spPr>
        <p:txBody>
          <a:bodyPr spcFirstLastPara="1" wrap="square" lIns="91425" tIns="45700" rIns="91425" bIns="45700" anchor="t" anchorCtr="0">
            <a:noAutofit/>
          </a:bodyPr>
          <a:lstStyle/>
          <a:p>
            <a:pPr marL="514350" lvl="0" indent="-514350" algn="l" rtl="0">
              <a:lnSpc>
                <a:spcPct val="100000"/>
              </a:lnSpc>
              <a:spcBef>
                <a:spcPts val="0"/>
              </a:spcBef>
              <a:spcAft>
                <a:spcPts val="0"/>
              </a:spcAft>
              <a:buSzPts val="2100"/>
              <a:buFont typeface="Nunito"/>
              <a:buAutoNum type="arabicParenR"/>
            </a:pPr>
            <a:r>
              <a:rPr lang="en" dirty="0">
                <a:solidFill>
                  <a:srgbClr val="211F5C"/>
                </a:solidFill>
                <a:latin typeface="Nunito"/>
                <a:ea typeface="Nunito"/>
                <a:cs typeface="Nunito"/>
                <a:sym typeface="Nunito"/>
              </a:rPr>
              <a:t>Background</a:t>
            </a:r>
            <a:endParaRPr dirty="0">
              <a:latin typeface="Nunito"/>
              <a:ea typeface="Nunito"/>
              <a:cs typeface="Nunito"/>
              <a:sym typeface="Nunito"/>
            </a:endParaRPr>
          </a:p>
          <a:p>
            <a:pPr marL="0" lvl="2" indent="0" algn="l" rtl="0">
              <a:lnSpc>
                <a:spcPct val="100000"/>
              </a:lnSpc>
              <a:spcBef>
                <a:spcPts val="0"/>
              </a:spcBef>
              <a:spcAft>
                <a:spcPts val="0"/>
              </a:spcAft>
              <a:buNone/>
            </a:pPr>
            <a:r>
              <a:rPr lang="en-US" dirty="0">
                <a:solidFill>
                  <a:srgbClr val="211F5C"/>
                </a:solidFill>
                <a:latin typeface="Nunito"/>
                <a:ea typeface="Nunito"/>
                <a:cs typeface="Nunito"/>
                <a:sym typeface="Nunito"/>
              </a:rPr>
              <a:t>           - What is Data Science &amp; Consulting?</a:t>
            </a:r>
            <a:endParaRPr lang="en-US" dirty="0">
              <a:latin typeface="Nunito"/>
              <a:ea typeface="Nunito"/>
              <a:cs typeface="Nunito"/>
              <a:sym typeface="Nunito"/>
            </a:endParaRPr>
          </a:p>
          <a:p>
            <a:pPr marL="0" lvl="2" indent="0" algn="l" rtl="0">
              <a:lnSpc>
                <a:spcPct val="100000"/>
              </a:lnSpc>
              <a:spcBef>
                <a:spcPts val="0"/>
              </a:spcBef>
              <a:spcAft>
                <a:spcPts val="0"/>
              </a:spcAft>
              <a:buNone/>
            </a:pPr>
            <a:r>
              <a:rPr lang="en" dirty="0">
                <a:solidFill>
                  <a:srgbClr val="211F5C"/>
                </a:solidFill>
                <a:latin typeface="Nunito"/>
                <a:ea typeface="Nunito"/>
                <a:cs typeface="Nunito"/>
                <a:sym typeface="Nunito"/>
              </a:rPr>
              <a:t>           - </a:t>
            </a:r>
            <a:r>
              <a:rPr lang="en-US" dirty="0">
                <a:solidFill>
                  <a:srgbClr val="211F5C"/>
                </a:solidFill>
                <a:latin typeface="Nunito"/>
                <a:ea typeface="Nunito"/>
                <a:cs typeface="Nunito"/>
                <a:sym typeface="Nunito"/>
              </a:rPr>
              <a:t>How is Data Science useful in Business?</a:t>
            </a:r>
            <a:endParaRPr dirty="0">
              <a:latin typeface="Nunito"/>
              <a:ea typeface="Nunito"/>
              <a:cs typeface="Nunito"/>
              <a:sym typeface="Nunito"/>
            </a:endParaRPr>
          </a:p>
          <a:p>
            <a:pPr marL="514350" lvl="0" indent="-514350" algn="l" rtl="0">
              <a:lnSpc>
                <a:spcPct val="100000"/>
              </a:lnSpc>
              <a:spcBef>
                <a:spcPts val="0"/>
              </a:spcBef>
              <a:spcAft>
                <a:spcPts val="0"/>
              </a:spcAft>
              <a:buSzPts val="2100"/>
              <a:buFont typeface="Nunito"/>
              <a:buAutoNum type="arabicParenR"/>
            </a:pPr>
            <a:r>
              <a:rPr lang="en-US" dirty="0">
                <a:solidFill>
                  <a:srgbClr val="211F5C"/>
                </a:solidFill>
                <a:latin typeface="Nunito"/>
                <a:ea typeface="Nunito"/>
                <a:cs typeface="Nunito"/>
                <a:sym typeface="Nunito"/>
              </a:rPr>
              <a:t>Applications</a:t>
            </a:r>
            <a:r>
              <a:rPr lang="en-US" dirty="0">
                <a:latin typeface="Nunito"/>
                <a:ea typeface="Nunito"/>
                <a:cs typeface="Nunito"/>
                <a:sym typeface="Nunito"/>
              </a:rPr>
              <a:t> </a:t>
            </a:r>
          </a:p>
          <a:p>
            <a:pPr marL="514350" lvl="0" indent="-514350" algn="l" rtl="0">
              <a:lnSpc>
                <a:spcPct val="100000"/>
              </a:lnSpc>
              <a:spcBef>
                <a:spcPts val="0"/>
              </a:spcBef>
              <a:spcAft>
                <a:spcPts val="0"/>
              </a:spcAft>
              <a:buSzPts val="2100"/>
              <a:buFont typeface="Nunito"/>
              <a:buAutoNum type="arabicParenR"/>
            </a:pPr>
            <a:r>
              <a:rPr lang="en-US" dirty="0">
                <a:solidFill>
                  <a:srgbClr val="211F5C"/>
                </a:solidFill>
                <a:latin typeface="Nunito"/>
                <a:ea typeface="Nunito"/>
                <a:cs typeface="Nunito"/>
                <a:sym typeface="Nunito"/>
              </a:rPr>
              <a:t>Tools &amp; Examples</a:t>
            </a:r>
            <a:endParaRPr lang="en-US" dirty="0">
              <a:latin typeface="Nunito"/>
              <a:ea typeface="Nunito"/>
              <a:cs typeface="Nunito"/>
              <a:sym typeface="Nunito"/>
            </a:endParaRPr>
          </a:p>
          <a:p>
            <a:pPr marL="514350" lvl="0" indent="-514350" algn="l" rtl="0">
              <a:lnSpc>
                <a:spcPct val="100000"/>
              </a:lnSpc>
              <a:spcBef>
                <a:spcPts val="0"/>
              </a:spcBef>
              <a:spcAft>
                <a:spcPts val="0"/>
              </a:spcAft>
              <a:buSzPts val="2100"/>
              <a:buFont typeface="Nunito"/>
              <a:buAutoNum type="arabicParenR"/>
            </a:pPr>
            <a:r>
              <a:rPr lang="en" dirty="0">
                <a:solidFill>
                  <a:srgbClr val="211F5C"/>
                </a:solidFill>
                <a:latin typeface="Nunito"/>
                <a:ea typeface="Nunito"/>
                <a:cs typeface="Nunito"/>
                <a:sym typeface="Nunito"/>
              </a:rPr>
              <a:t>Q&amp;A</a:t>
            </a:r>
            <a:endParaRPr dirty="0">
              <a:latin typeface="Nunito"/>
              <a:ea typeface="Nunito"/>
              <a:cs typeface="Nunito"/>
              <a:sym typeface="Nunito"/>
            </a:endParaRPr>
          </a:p>
          <a:p>
            <a:pPr marL="514350" lvl="0" indent="-381000" algn="l" rtl="0">
              <a:lnSpc>
                <a:spcPct val="100000"/>
              </a:lnSpc>
              <a:spcBef>
                <a:spcPts val="0"/>
              </a:spcBef>
              <a:spcAft>
                <a:spcPts val="0"/>
              </a:spcAft>
              <a:buSzPts val="2100"/>
              <a:buFont typeface="Arial"/>
              <a:buNone/>
            </a:pPr>
            <a:endParaRPr dirty="0">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4"/>
          <p:cNvSpPr txBox="1">
            <a:spLocks noGrp="1"/>
          </p:cNvSpPr>
          <p:nvPr>
            <p:ph type="title"/>
          </p:nvPr>
        </p:nvSpPr>
        <p:spPr>
          <a:xfrm>
            <a:off x="1945170" y="1997265"/>
            <a:ext cx="5253660" cy="114897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4400"/>
              <a:buNone/>
            </a:pPr>
            <a:r>
              <a:rPr lang="en">
                <a:solidFill>
                  <a:srgbClr val="37437B"/>
                </a:solidFill>
                <a:latin typeface="Nunito"/>
                <a:ea typeface="Nunito"/>
                <a:cs typeface="Nunito"/>
                <a:sym typeface="Nunito"/>
              </a:rPr>
              <a:t>[01]</a:t>
            </a:r>
            <a:br>
              <a:rPr lang="en">
                <a:solidFill>
                  <a:srgbClr val="37437B"/>
                </a:solidFill>
                <a:latin typeface="Nunito"/>
                <a:ea typeface="Nunito"/>
                <a:cs typeface="Nunito"/>
                <a:sym typeface="Nunito"/>
              </a:rPr>
            </a:br>
            <a:r>
              <a:rPr lang="en">
                <a:solidFill>
                  <a:srgbClr val="37437B"/>
                </a:solidFill>
                <a:latin typeface="Nunito"/>
                <a:ea typeface="Nunito"/>
                <a:cs typeface="Nunito"/>
                <a:sym typeface="Nunito"/>
              </a:rPr>
              <a:t>Background</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6"/>
          <p:cNvSpPr txBox="1">
            <a:spLocks noGrp="1"/>
          </p:cNvSpPr>
          <p:nvPr>
            <p:ph type="body" idx="1"/>
          </p:nvPr>
        </p:nvSpPr>
        <p:spPr>
          <a:xfrm>
            <a:off x="1164375" y="4764700"/>
            <a:ext cx="6344100" cy="378900"/>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r>
              <a:rPr lang="en" dirty="0"/>
              <a:t>Source: </a:t>
            </a:r>
            <a:r>
              <a:rPr lang="en-US" sz="1100" u="sng" dirty="0">
                <a:solidFill>
                  <a:schemeClr val="hlink"/>
                </a:solidFill>
              </a:rPr>
              <a:t>https://</a:t>
            </a:r>
            <a:r>
              <a:rPr lang="en-US" sz="1100" u="sng" dirty="0" err="1">
                <a:solidFill>
                  <a:schemeClr val="hlink"/>
                </a:solidFill>
              </a:rPr>
              <a:t>towardsdatascience.com</a:t>
            </a:r>
            <a:r>
              <a:rPr lang="en-US" sz="1100" u="sng" dirty="0">
                <a:solidFill>
                  <a:schemeClr val="hlink"/>
                </a:solidFill>
              </a:rPr>
              <a:t>/why-working-in-consulting-is-so-valuable-for-data-scientists-710f3a4cc2d0</a:t>
            </a:r>
            <a:endParaRPr dirty="0"/>
          </a:p>
        </p:txBody>
      </p:sp>
      <p:sp>
        <p:nvSpPr>
          <p:cNvPr id="159" name="Google Shape;159;p6"/>
          <p:cNvSpPr txBox="1">
            <a:spLocks noGrp="1"/>
          </p:cNvSpPr>
          <p:nvPr>
            <p:ph type="body" idx="2"/>
          </p:nvPr>
        </p:nvSpPr>
        <p:spPr>
          <a:xfrm>
            <a:off x="1164364" y="1081901"/>
            <a:ext cx="7674836" cy="3311919"/>
          </a:xfrm>
          <a:prstGeom prst="rect">
            <a:avLst/>
          </a:prstGeom>
          <a:noFill/>
          <a:ln>
            <a:noFill/>
          </a:ln>
        </p:spPr>
        <p:txBody>
          <a:bodyPr spcFirstLastPara="1" wrap="square" lIns="91425" tIns="45700" rIns="91425" bIns="45700" anchor="t" anchorCtr="0">
            <a:noAutofit/>
          </a:bodyPr>
          <a:lstStyle/>
          <a:p>
            <a:pPr marL="127000" indent="0">
              <a:buSzPts val="2000"/>
              <a:buNone/>
            </a:pPr>
            <a:r>
              <a:rPr lang="en-US" sz="2000" b="1" dirty="0">
                <a:latin typeface="Source Sans Pro"/>
                <a:ea typeface="Source Sans Pro"/>
                <a:cs typeface="Source Sans Pro"/>
                <a:sym typeface="Source Sans Pro"/>
              </a:rPr>
              <a:t>Consulting </a:t>
            </a:r>
            <a:r>
              <a:rPr lang="en-US" sz="2000" dirty="0">
                <a:latin typeface="Source Sans Pro"/>
                <a:ea typeface="Source Sans Pro"/>
                <a:cs typeface="Source Sans Pro"/>
                <a:sym typeface="Source Sans Pro"/>
              </a:rPr>
              <a:t>is a term loosely applied to providing business advice on various topics including marketing, information technology, operational improvement, and corporate strategy</a:t>
            </a:r>
          </a:p>
          <a:p>
            <a:pPr marL="127000" indent="0">
              <a:buSzPts val="2000"/>
              <a:buNone/>
            </a:pPr>
            <a:r>
              <a:rPr lang="en-US" sz="2000" b="1" dirty="0">
                <a:latin typeface="Source Sans Pro"/>
                <a:ea typeface="Source Sans Pro"/>
                <a:cs typeface="Source Sans Pro"/>
                <a:sym typeface="Source Sans Pro"/>
              </a:rPr>
              <a:t>Data Science </a:t>
            </a:r>
            <a:r>
              <a:rPr lang="en-US" sz="2000" dirty="0">
                <a:latin typeface="Source Sans Pro"/>
                <a:ea typeface="Source Sans Pro"/>
                <a:cs typeface="Source Sans Pro"/>
                <a:sym typeface="Source Sans Pro"/>
              </a:rPr>
              <a:t>revolves around revealing trends and creating intelligence that organizations can use to make smart and better decisions, predict change, and of course, create more innovative services and products</a:t>
            </a:r>
          </a:p>
          <a:p>
            <a:pPr>
              <a:buSzPts val="2000"/>
            </a:pPr>
            <a:r>
              <a:rPr lang="en-US" sz="2000" dirty="0">
                <a:latin typeface="Source Sans Pro"/>
                <a:ea typeface="Source Sans Pro"/>
                <a:cs typeface="Source Sans Pro"/>
                <a:sym typeface="Source Sans Pro"/>
              </a:rPr>
              <a:t>Consulting allows you to take initiative for client development and results</a:t>
            </a:r>
          </a:p>
          <a:p>
            <a:pPr lvl="1">
              <a:buSzPts val="2000"/>
            </a:pPr>
            <a:r>
              <a:rPr lang="en-US" sz="2000" dirty="0">
                <a:latin typeface="Source Sans Pro"/>
                <a:ea typeface="Source Sans Pro"/>
                <a:cs typeface="Source Sans Pro"/>
                <a:sym typeface="Source Sans Pro"/>
              </a:rPr>
              <a:t>Find a problem in the data, infrastructure, </a:t>
            </a:r>
            <a:r>
              <a:rPr lang="en-US" sz="2000" dirty="0" err="1">
                <a:latin typeface="Source Sans Pro"/>
                <a:ea typeface="Source Sans Pro"/>
                <a:cs typeface="Source Sans Pro"/>
                <a:sym typeface="Source Sans Pro"/>
              </a:rPr>
              <a:t>etc</a:t>
            </a:r>
            <a:r>
              <a:rPr lang="en-US" sz="2000" dirty="0">
                <a:latin typeface="Source Sans Pro"/>
                <a:ea typeface="Source Sans Pro"/>
                <a:cs typeface="Source Sans Pro"/>
                <a:sym typeface="Source Sans Pro"/>
              </a:rPr>
              <a:t> and propose solution(s)</a:t>
            </a:r>
          </a:p>
        </p:txBody>
      </p:sp>
      <p:sp>
        <p:nvSpPr>
          <p:cNvPr id="160" name="Google Shape;160;p6"/>
          <p:cNvSpPr txBox="1">
            <a:spLocks noGrp="1"/>
          </p:cNvSpPr>
          <p:nvPr>
            <p:ph type="title"/>
          </p:nvPr>
        </p:nvSpPr>
        <p:spPr>
          <a:xfrm>
            <a:off x="1155932" y="489204"/>
            <a:ext cx="5976388" cy="50750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2600"/>
              <a:buNone/>
            </a:pPr>
            <a:r>
              <a:rPr lang="en-US" dirty="0">
                <a:solidFill>
                  <a:srgbClr val="000C33"/>
                </a:solidFill>
                <a:latin typeface="Roboto"/>
                <a:ea typeface="Roboto"/>
                <a:cs typeface="Roboto"/>
                <a:sym typeface="Roboto"/>
              </a:rPr>
              <a:t>What is Data Science &amp; Consulting?</a:t>
            </a:r>
            <a:endParaRPr lang="en-US" dirty="0">
              <a:latin typeface="Roboto"/>
              <a:ea typeface="Roboto"/>
              <a:cs typeface="Roboto"/>
              <a:sym typeface="Roboto"/>
            </a:endParaRPr>
          </a:p>
        </p:txBody>
      </p:sp>
      <p:sp>
        <p:nvSpPr>
          <p:cNvPr id="161" name="Google Shape;161;p6"/>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2" name="Google Shape;162;p6"/>
          <p:cNvPicPr preferRelativeResize="0"/>
          <p:nvPr/>
        </p:nvPicPr>
        <p:blipFill rotWithShape="1">
          <a:blip r:embed="rId3">
            <a:alphaModFix/>
          </a:blip>
          <a:srcRect/>
          <a:stretch/>
        </p:blipFill>
        <p:spPr>
          <a:xfrm>
            <a:off x="7499941" y="143575"/>
            <a:ext cx="1470049" cy="854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0" name="Google Shape;150;p3"/>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151" name="Google Shape;151;p3"/>
          <p:cNvSpPr txBox="1">
            <a:spLocks noGrp="1"/>
          </p:cNvSpPr>
          <p:nvPr>
            <p:ph type="body" idx="1"/>
          </p:nvPr>
        </p:nvSpPr>
        <p:spPr>
          <a:xfrm>
            <a:off x="1155933" y="4863539"/>
            <a:ext cx="5817891" cy="279961"/>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endParaRPr dirty="0"/>
          </a:p>
        </p:txBody>
      </p:sp>
      <p:sp>
        <p:nvSpPr>
          <p:cNvPr id="152" name="Google Shape;152;p3"/>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2000"/>
              <a:buFont typeface="Source Sans Pro"/>
              <a:buChar char="•"/>
            </a:pPr>
            <a:r>
              <a:rPr lang="en-US" sz="2000" dirty="0">
                <a:latin typeface="Source Sans Pro"/>
                <a:ea typeface="Source Sans Pro"/>
                <a:cs typeface="Source Sans Pro"/>
                <a:sym typeface="Source Sans Pro"/>
              </a:rPr>
              <a:t>Directs Actions based on trends which in turn helps define goals</a:t>
            </a:r>
          </a:p>
          <a:p>
            <a:pPr marL="685800" lvl="1" indent="-228600">
              <a:lnSpc>
                <a:spcPct val="100000"/>
              </a:lnSpc>
              <a:spcBef>
                <a:spcPts val="0"/>
              </a:spcBef>
              <a:buSzPts val="2000"/>
              <a:buFont typeface="Source Sans Pro"/>
              <a:buChar char="•"/>
            </a:pPr>
            <a:r>
              <a:rPr lang="en-US" sz="2000" dirty="0">
                <a:latin typeface="Source Sans Pro"/>
                <a:ea typeface="Source Sans Pro"/>
              </a:rPr>
              <a:t>data scientists examine and explore organizations’ data, after which they recommend and prescribe certain actions that will help improve the institution's performance, better engage customers, and ultimately increase profitability.</a:t>
            </a:r>
            <a:endParaRPr lang="en-US" dirty="0">
              <a:latin typeface="Source Sans Pro"/>
              <a:ea typeface="Source Sans Pro"/>
              <a:cs typeface="Source Sans Pro"/>
              <a:sym typeface="Source Sans Pro"/>
            </a:endParaRPr>
          </a:p>
          <a:p>
            <a:pPr marL="228600" lvl="0" indent="-228600" algn="l" rtl="0">
              <a:lnSpc>
                <a:spcPct val="100000"/>
              </a:lnSpc>
              <a:spcBef>
                <a:spcPts val="1000"/>
              </a:spcBef>
              <a:spcAft>
                <a:spcPts val="0"/>
              </a:spcAft>
              <a:buSzPts val="2000"/>
              <a:buFont typeface="Source Sans Pro"/>
              <a:buChar char="•"/>
            </a:pPr>
            <a:r>
              <a:rPr lang="en-US" sz="2000" dirty="0">
                <a:latin typeface="Source Sans Pro"/>
                <a:ea typeface="Source Sans Pro"/>
              </a:rPr>
              <a:t>Data science + business practices  =  a huge difference in productivity, decision-making, and product development.</a:t>
            </a:r>
            <a:endParaRPr lang="en-US" sz="2000" dirty="0">
              <a:latin typeface="Source Sans Pro"/>
              <a:ea typeface="Source Sans Pro"/>
              <a:sym typeface="Source Sans Pro"/>
            </a:endParaRPr>
          </a:p>
          <a:p>
            <a:pPr marL="914400" rtl="0" fontAlgn="base">
              <a:lnSpc>
                <a:spcPct val="100000"/>
              </a:lnSpc>
              <a:spcBef>
                <a:spcPts val="0"/>
              </a:spcBef>
              <a:spcAft>
                <a:spcPts val="0"/>
              </a:spcAft>
              <a:buFont typeface="Arial" panose="020B0604020202020204" pitchFamily="34" charset="0"/>
              <a:buChar char="•"/>
            </a:pPr>
            <a:r>
              <a:rPr lang="en-US" sz="2000" dirty="0">
                <a:latin typeface="Source Sans Pro"/>
                <a:ea typeface="Source Sans Pro"/>
              </a:rPr>
              <a:t>Data helps inform decisions that minimize the risk of fraud and error, increase efficiency, and provide better customer service</a:t>
            </a:r>
          </a:p>
        </p:txBody>
      </p:sp>
      <p:sp>
        <p:nvSpPr>
          <p:cNvPr id="153" name="Google Shape;153;p3"/>
          <p:cNvSpPr txBox="1">
            <a:spLocks noGrp="1"/>
          </p:cNvSpPr>
          <p:nvPr>
            <p:ph type="title"/>
          </p:nvPr>
        </p:nvSpPr>
        <p:spPr>
          <a:xfrm>
            <a:off x="1155932" y="489204"/>
            <a:ext cx="5731924" cy="507501"/>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SzPts val="2600"/>
              <a:buNone/>
            </a:pPr>
            <a:r>
              <a:rPr lang="en" dirty="0">
                <a:solidFill>
                  <a:srgbClr val="000C33"/>
                </a:solidFill>
                <a:latin typeface="Roboto"/>
                <a:ea typeface="Roboto"/>
                <a:cs typeface="Roboto"/>
                <a:sym typeface="Roboto"/>
              </a:rPr>
              <a:t>How is Data Science useful in Business?</a:t>
            </a:r>
            <a:endParaRPr dirty="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3"/>
          <p:cNvSpPr txBox="1"/>
          <p:nvPr/>
        </p:nvSpPr>
        <p:spPr>
          <a:xfrm>
            <a:off x="157500" y="143575"/>
            <a:ext cx="7234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400"/>
              <a:buFont typeface="Arial"/>
              <a:buNone/>
            </a:pPr>
            <a:endParaRPr sz="3000" b="1" i="0" u="none" strike="noStrike" cap="none">
              <a:solidFill>
                <a:srgbClr val="171947"/>
              </a:solidFill>
              <a:latin typeface="Source Sans Pro"/>
              <a:ea typeface="Source Sans Pro"/>
              <a:cs typeface="Source Sans Pro"/>
              <a:sym typeface="Source Sans Pro"/>
            </a:endParaRPr>
          </a:p>
        </p:txBody>
      </p:sp>
      <p:sp>
        <p:nvSpPr>
          <p:cNvPr id="175" name="Google Shape;175;p13"/>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6" name="Google Shape;176;p13"/>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177" name="Google Shape;177;p13"/>
          <p:cNvSpPr txBox="1">
            <a:spLocks noGrp="1"/>
          </p:cNvSpPr>
          <p:nvPr>
            <p:ph type="title"/>
          </p:nvPr>
        </p:nvSpPr>
        <p:spPr>
          <a:xfrm>
            <a:off x="1945170" y="1997265"/>
            <a:ext cx="5253660" cy="114897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4400"/>
              <a:buNone/>
            </a:pPr>
            <a:r>
              <a:rPr lang="en" dirty="0">
                <a:solidFill>
                  <a:srgbClr val="37437B"/>
                </a:solidFill>
                <a:latin typeface="Nunito"/>
                <a:ea typeface="Nunito"/>
                <a:cs typeface="Nunito"/>
                <a:sym typeface="Nunito"/>
              </a:rPr>
              <a:t>[02]</a:t>
            </a:r>
            <a:br>
              <a:rPr lang="en" dirty="0">
                <a:solidFill>
                  <a:srgbClr val="37437B"/>
                </a:solidFill>
                <a:latin typeface="Nunito"/>
                <a:ea typeface="Nunito"/>
                <a:cs typeface="Nunito"/>
                <a:sym typeface="Nunito"/>
              </a:rPr>
            </a:br>
            <a:r>
              <a:rPr lang="en" dirty="0">
                <a:solidFill>
                  <a:srgbClr val="37437B"/>
                </a:solidFill>
                <a:latin typeface="Nunito"/>
                <a:ea typeface="Nunito"/>
                <a:cs typeface="Nunito"/>
                <a:sym typeface="Nunito"/>
              </a:rPr>
              <a:t>Applications</a:t>
            </a:r>
            <a:endParaRPr dirty="0">
              <a:solidFill>
                <a:srgbClr val="37437B"/>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5"/>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3" name="Google Shape;183;p5"/>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184" name="Google Shape;184;p5"/>
          <p:cNvSpPr txBox="1">
            <a:spLocks noGrp="1"/>
          </p:cNvSpPr>
          <p:nvPr>
            <p:ph type="body" idx="1"/>
          </p:nvPr>
        </p:nvSpPr>
        <p:spPr>
          <a:xfrm>
            <a:off x="1155933" y="4863539"/>
            <a:ext cx="6110499" cy="279961"/>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endParaRPr dirty="0"/>
          </a:p>
        </p:txBody>
      </p:sp>
      <p:sp>
        <p:nvSpPr>
          <p:cNvPr id="185" name="Google Shape;185;p5"/>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p>
            <a:pPr rtl="0">
              <a:spcBef>
                <a:spcPts val="0"/>
              </a:spcBef>
              <a:spcAft>
                <a:spcPts val="0"/>
              </a:spcAft>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Data about your customers (all with different characteristics) can reveal details about their:</a:t>
            </a:r>
          </a:p>
          <a:p>
            <a:pPr lvl="1">
              <a:spcBef>
                <a:spcPts val="0"/>
              </a:spcBef>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Habits</a:t>
            </a:r>
          </a:p>
          <a:p>
            <a:pPr lvl="1">
              <a:spcBef>
                <a:spcPts val="0"/>
              </a:spcBef>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Demographics</a:t>
            </a:r>
          </a:p>
          <a:p>
            <a:pPr lvl="1">
              <a:lnSpc>
                <a:spcPct val="100000"/>
              </a:lnSpc>
              <a:spcBef>
                <a:spcPts val="0"/>
              </a:spcBef>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Preferences</a:t>
            </a:r>
          </a:p>
          <a:p>
            <a:pPr rtl="0">
              <a:spcBef>
                <a:spcPts val="0"/>
              </a:spcBef>
              <a:spcAft>
                <a:spcPts val="0"/>
              </a:spcAft>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Having and understanding reliable customer data can inform:</a:t>
            </a:r>
          </a:p>
          <a:p>
            <a:pPr lvl="1">
              <a:spcBef>
                <a:spcPts val="0"/>
              </a:spcBef>
            </a:pPr>
            <a:r>
              <a:rPr lang="en-US" sz="2000" dirty="0">
                <a:solidFill>
                  <a:srgbClr val="000000"/>
                </a:solidFill>
                <a:latin typeface="Source Sans Pro" panose="020B0503030403020204" pitchFamily="34" charset="0"/>
                <a:ea typeface="Source Sans Pro" panose="020B0503030403020204" pitchFamily="34" charset="0"/>
              </a:rPr>
              <a:t>R</a:t>
            </a:r>
            <a:r>
              <a:rPr lang="en-US" sz="2000" b="0" i="0" u="none" strike="noStrike" dirty="0">
                <a:solidFill>
                  <a:srgbClr val="000000"/>
                </a:solidFill>
                <a:effectLst/>
                <a:latin typeface="Source Sans Pro" panose="020B0503030403020204" pitchFamily="34" charset="0"/>
                <a:ea typeface="Source Sans Pro" panose="020B0503030403020204" pitchFamily="34" charset="0"/>
              </a:rPr>
              <a:t>etargeting efforts</a:t>
            </a:r>
          </a:p>
          <a:p>
            <a:pPr lvl="1">
              <a:spcBef>
                <a:spcPts val="0"/>
              </a:spcBef>
            </a:pPr>
            <a:r>
              <a:rPr lang="en-US" sz="2000" dirty="0">
                <a:solidFill>
                  <a:srgbClr val="000000"/>
                </a:solidFill>
                <a:latin typeface="Source Sans Pro" panose="020B0503030403020204" pitchFamily="34" charset="0"/>
                <a:ea typeface="Source Sans Pro" panose="020B0503030403020204" pitchFamily="34" charset="0"/>
              </a:rPr>
              <a:t>P</a:t>
            </a:r>
            <a:r>
              <a:rPr lang="en-US" sz="2000" b="0" i="0" u="none" strike="noStrike" dirty="0">
                <a:solidFill>
                  <a:srgbClr val="000000"/>
                </a:solidFill>
                <a:effectLst/>
                <a:latin typeface="Source Sans Pro" panose="020B0503030403020204" pitchFamily="34" charset="0"/>
                <a:ea typeface="Source Sans Pro" panose="020B0503030403020204" pitchFamily="34" charset="0"/>
              </a:rPr>
              <a:t>ersonalized experiences for specific users</a:t>
            </a:r>
          </a:p>
          <a:p>
            <a:pPr lvl="1">
              <a:spcBef>
                <a:spcPts val="0"/>
              </a:spcBef>
            </a:pPr>
            <a:r>
              <a:rPr lang="en-US" sz="2000" dirty="0">
                <a:solidFill>
                  <a:srgbClr val="000000"/>
                </a:solidFill>
                <a:latin typeface="Source Sans Pro" panose="020B0503030403020204" pitchFamily="34" charset="0"/>
                <a:ea typeface="Source Sans Pro" panose="020B0503030403020204" pitchFamily="34" charset="0"/>
              </a:rPr>
              <a:t>I</a:t>
            </a:r>
            <a:r>
              <a:rPr lang="en-US" sz="2000" b="0" i="0" u="none" strike="noStrike" dirty="0">
                <a:solidFill>
                  <a:srgbClr val="000000"/>
                </a:solidFill>
                <a:effectLst/>
                <a:latin typeface="Source Sans Pro" panose="020B0503030403020204" pitchFamily="34" charset="0"/>
                <a:ea typeface="Source Sans Pro" panose="020B0503030403020204" pitchFamily="34" charset="0"/>
              </a:rPr>
              <a:t>mprovements to website and product’s user experience.</a:t>
            </a:r>
            <a:endParaRPr lang="en-US" sz="2000" b="0" dirty="0">
              <a:effectLst/>
              <a:latin typeface="Source Sans Pro" panose="020B0503030403020204" pitchFamily="34" charset="0"/>
              <a:ea typeface="Source Sans Pro" panose="020B0503030403020204" pitchFamily="34" charset="0"/>
            </a:endParaRPr>
          </a:p>
          <a:p>
            <a:pPr rtl="0">
              <a:spcBef>
                <a:spcPts val="0"/>
              </a:spcBef>
              <a:spcAft>
                <a:spcPts val="0"/>
              </a:spcAft>
            </a:pPr>
            <a:r>
              <a:rPr lang="en-US" sz="2000" b="0" i="0" u="none" strike="noStrike" dirty="0">
                <a:solidFill>
                  <a:srgbClr val="000000"/>
                </a:solidFill>
                <a:effectLst/>
                <a:latin typeface="Source Sans Pro" panose="020B0503030403020204" pitchFamily="34" charset="0"/>
                <a:ea typeface="Source Sans Pro" panose="020B0503030403020204" pitchFamily="34" charset="0"/>
              </a:rPr>
              <a:t>Pattern recognition in e-commerce helps spot trends in customer purchasing behavior. </a:t>
            </a:r>
            <a:br>
              <a:rPr lang="en-US" sz="2000" dirty="0">
                <a:latin typeface="Source Sans Pro" panose="020B0503030403020204" pitchFamily="34" charset="0"/>
                <a:ea typeface="Source Sans Pro" panose="020B0503030403020204" pitchFamily="34" charset="0"/>
              </a:rPr>
            </a:br>
            <a:endParaRPr lang="en-US" sz="2000" dirty="0">
              <a:latin typeface="Source Sans Pro" panose="020B0503030403020204" pitchFamily="34" charset="0"/>
              <a:ea typeface="Source Sans Pro" panose="020B0503030403020204" pitchFamily="34" charset="0"/>
              <a:cs typeface="Source Sans Pro"/>
              <a:sym typeface="Source Sans Pro"/>
            </a:endParaRPr>
          </a:p>
        </p:txBody>
      </p:sp>
      <p:sp>
        <p:nvSpPr>
          <p:cNvPr id="186" name="Google Shape;186;p5"/>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2600"/>
              <a:buNone/>
            </a:pPr>
            <a:r>
              <a:rPr lang="en" dirty="0">
                <a:solidFill>
                  <a:srgbClr val="000C33"/>
                </a:solidFill>
                <a:latin typeface="Roboto"/>
                <a:ea typeface="Roboto"/>
                <a:cs typeface="Roboto"/>
                <a:sym typeface="Roboto"/>
              </a:rPr>
              <a:t>Gaining Customer Insight</a:t>
            </a:r>
            <a:endParaRPr dirty="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3"/>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2" name="Google Shape;192;p23"/>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193" name="Google Shape;193;p23"/>
          <p:cNvSpPr txBox="1">
            <a:spLocks noGrp="1"/>
          </p:cNvSpPr>
          <p:nvPr>
            <p:ph type="body" idx="2"/>
          </p:nvPr>
        </p:nvSpPr>
        <p:spPr>
          <a:xfrm>
            <a:off x="1164364" y="1331513"/>
            <a:ext cx="7674836" cy="3311919"/>
          </a:xfrm>
          <a:prstGeom prst="rect">
            <a:avLst/>
          </a:prstGeom>
          <a:noFill/>
          <a:ln>
            <a:noFill/>
          </a:ln>
        </p:spPr>
        <p:txBody>
          <a:bodyPr spcFirstLastPara="1" wrap="square" lIns="91425" tIns="45700" rIns="91425" bIns="45700" anchor="t" anchorCtr="0">
            <a:noAutofit/>
          </a:bodyPr>
          <a:lstStyle/>
          <a:p>
            <a:pPr>
              <a:lnSpc>
                <a:spcPct val="100000"/>
              </a:lnSpc>
              <a:spcBef>
                <a:spcPts val="0"/>
              </a:spcBef>
            </a:pPr>
            <a:r>
              <a:rPr lang="en-US" sz="2000" dirty="0">
                <a:latin typeface="Source Sans Pro"/>
                <a:ea typeface="Source Sans Pro"/>
              </a:rPr>
              <a:t>Collecting and analyzing data on a larger scale can enable you to identify emerging trends in your market.</a:t>
            </a:r>
          </a:p>
          <a:p>
            <a:pPr>
              <a:lnSpc>
                <a:spcPct val="100000"/>
              </a:lnSpc>
              <a:spcBef>
                <a:spcPts val="0"/>
              </a:spcBef>
            </a:pPr>
            <a:r>
              <a:rPr lang="en-US" sz="2000" dirty="0">
                <a:latin typeface="Source Sans Pro"/>
                <a:ea typeface="Source Sans Pro"/>
              </a:rPr>
              <a:t> To find what products people are interested in, we can track:</a:t>
            </a:r>
          </a:p>
          <a:p>
            <a:pPr lvl="1">
              <a:lnSpc>
                <a:spcPct val="100000"/>
              </a:lnSpc>
              <a:spcBef>
                <a:spcPts val="0"/>
              </a:spcBef>
            </a:pPr>
            <a:r>
              <a:rPr lang="en-US" sz="2000" dirty="0">
                <a:latin typeface="Source Sans Pro"/>
                <a:ea typeface="Source Sans Pro"/>
              </a:rPr>
              <a:t>purchase data</a:t>
            </a:r>
          </a:p>
          <a:p>
            <a:pPr lvl="1">
              <a:lnSpc>
                <a:spcPct val="100000"/>
              </a:lnSpc>
              <a:spcBef>
                <a:spcPts val="0"/>
              </a:spcBef>
            </a:pPr>
            <a:r>
              <a:rPr lang="en-US" sz="2000" dirty="0">
                <a:latin typeface="Source Sans Pro"/>
                <a:ea typeface="Source Sans Pro"/>
              </a:rPr>
              <a:t>celebrities and influencers</a:t>
            </a:r>
          </a:p>
          <a:p>
            <a:pPr lvl="1">
              <a:lnSpc>
                <a:spcPct val="100000"/>
              </a:lnSpc>
              <a:spcBef>
                <a:spcPts val="0"/>
              </a:spcBef>
            </a:pPr>
            <a:r>
              <a:rPr lang="en-US" sz="2000" dirty="0">
                <a:latin typeface="Source Sans Pro"/>
                <a:ea typeface="Source Sans Pro"/>
              </a:rPr>
              <a:t>search engine queries</a:t>
            </a:r>
          </a:p>
        </p:txBody>
      </p:sp>
      <p:sp>
        <p:nvSpPr>
          <p:cNvPr id="194" name="Google Shape;194;p23"/>
          <p:cNvSpPr txBox="1">
            <a:spLocks noGrp="1"/>
          </p:cNvSpPr>
          <p:nvPr>
            <p:ph type="title"/>
          </p:nvPr>
        </p:nvSpPr>
        <p:spPr>
          <a:xfrm>
            <a:off x="1155932" y="746380"/>
            <a:ext cx="6044968" cy="507501"/>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SzPts val="2600"/>
              <a:buNone/>
            </a:pPr>
            <a:r>
              <a:rPr lang="en-US" dirty="0">
                <a:solidFill>
                  <a:srgbClr val="000C33"/>
                </a:solidFill>
                <a:latin typeface="Roboto"/>
                <a:ea typeface="Roboto"/>
                <a:cs typeface="Roboto"/>
                <a:sym typeface="Roboto"/>
              </a:rPr>
              <a:t>Predicting Future Market Trends &amp; Developing Better Product</a:t>
            </a:r>
            <a:endParaRPr lang="en-US" dirty="0">
              <a:latin typeface="Roboto"/>
              <a:ea typeface="Roboto"/>
              <a:cs typeface="Roboto"/>
              <a:sym typeface="Roboto"/>
            </a:endParaRPr>
          </a:p>
        </p:txBody>
      </p:sp>
      <p:sp>
        <p:nvSpPr>
          <p:cNvPr id="195" name="Google Shape;195;p23"/>
          <p:cNvSpPr txBox="1">
            <a:spLocks noGrp="1"/>
          </p:cNvSpPr>
          <p:nvPr>
            <p:ph type="body" idx="1"/>
          </p:nvPr>
        </p:nvSpPr>
        <p:spPr>
          <a:xfrm>
            <a:off x="1155918" y="4863550"/>
            <a:ext cx="6236400" cy="230400"/>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203777f4671_0_92"/>
          <p:cNvSpPr/>
          <p:nvPr/>
        </p:nvSpPr>
        <p:spPr>
          <a:xfrm>
            <a:off x="7392375" y="86000"/>
            <a:ext cx="2189700" cy="969900"/>
          </a:xfrm>
          <a:prstGeom prst="round2Diag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1" name="Google Shape;201;g203777f4671_0_92"/>
          <p:cNvPicPr preferRelativeResize="0"/>
          <p:nvPr/>
        </p:nvPicPr>
        <p:blipFill rotWithShape="1">
          <a:blip r:embed="rId3">
            <a:alphaModFix/>
          </a:blip>
          <a:srcRect/>
          <a:stretch/>
        </p:blipFill>
        <p:spPr>
          <a:xfrm>
            <a:off x="7499941" y="143575"/>
            <a:ext cx="1470049" cy="854750"/>
          </a:xfrm>
          <a:prstGeom prst="rect">
            <a:avLst/>
          </a:prstGeom>
          <a:noFill/>
          <a:ln>
            <a:noFill/>
          </a:ln>
        </p:spPr>
      </p:pic>
      <p:sp>
        <p:nvSpPr>
          <p:cNvPr id="202" name="Google Shape;202;g203777f4671_0_92"/>
          <p:cNvSpPr txBox="1">
            <a:spLocks noGrp="1"/>
          </p:cNvSpPr>
          <p:nvPr>
            <p:ph type="body" idx="2"/>
          </p:nvPr>
        </p:nvSpPr>
        <p:spPr>
          <a:xfrm>
            <a:off x="1164364" y="1088625"/>
            <a:ext cx="7674836" cy="3311919"/>
          </a:xfrm>
          <a:prstGeom prst="rect">
            <a:avLst/>
          </a:prstGeom>
          <a:noFill/>
          <a:ln>
            <a:noFill/>
          </a:ln>
        </p:spPr>
        <p:txBody>
          <a:bodyPr spcFirstLastPara="1" wrap="square" lIns="91425" tIns="45700" rIns="91425" bIns="45700" anchor="t" anchorCtr="0">
            <a:noAutofit/>
          </a:bodyPr>
          <a:lstStyle/>
          <a:p>
            <a:pPr>
              <a:spcBef>
                <a:spcPts val="0"/>
              </a:spcBef>
            </a:pPr>
            <a:r>
              <a:rPr lang="en-US" sz="2000" dirty="0">
                <a:latin typeface="Source Sans Pro"/>
                <a:ea typeface="Source Sans Pro"/>
              </a:rPr>
              <a:t>First step is to measure performance through data collection to make educated decisions by using trends and empirical evidence to help produce solutions. </a:t>
            </a:r>
          </a:p>
          <a:p>
            <a:pPr rtl="0">
              <a:spcBef>
                <a:spcPts val="0"/>
              </a:spcBef>
              <a:spcAft>
                <a:spcPts val="0"/>
              </a:spcAft>
            </a:pPr>
            <a:r>
              <a:rPr lang="en-US" sz="2000" dirty="0">
                <a:latin typeface="Source Sans Pro"/>
                <a:ea typeface="Source Sans Pro"/>
              </a:rPr>
              <a:t>Data can enable the company to grow and take on more load by increasing the efficiency of daily operations and work volume.</a:t>
            </a:r>
          </a:p>
          <a:p>
            <a:pPr lvl="1">
              <a:spcBef>
                <a:spcPts val="0"/>
              </a:spcBef>
            </a:pPr>
            <a:r>
              <a:rPr lang="en-US" sz="2000" dirty="0">
                <a:latin typeface="Source Sans Pro"/>
                <a:ea typeface="Source Sans Pro"/>
              </a:rPr>
              <a:t>With data collection, a business can allow for testing and measuring different methods and feedback from workplace operations.</a:t>
            </a:r>
          </a:p>
          <a:p>
            <a:pPr rtl="0">
              <a:spcBef>
                <a:spcPts val="0"/>
              </a:spcBef>
              <a:spcAft>
                <a:spcPts val="0"/>
              </a:spcAft>
            </a:pPr>
            <a:r>
              <a:rPr lang="en-US" sz="2000" dirty="0">
                <a:latin typeface="Source Sans Pro"/>
                <a:ea typeface="Source Sans Pro"/>
              </a:rPr>
              <a:t>Identify inefficiencies, like high data volume for manual analysis </a:t>
            </a:r>
          </a:p>
          <a:p>
            <a:pPr lvl="1">
              <a:spcBef>
                <a:spcPts val="0"/>
              </a:spcBef>
            </a:pPr>
            <a:r>
              <a:rPr lang="en-US" sz="2000" dirty="0">
                <a:latin typeface="Source Sans Pro"/>
                <a:ea typeface="Source Sans Pro"/>
              </a:rPr>
              <a:t>algorithm can be written to clean, sort, and interpret it quickly and accurately to gather insights</a:t>
            </a:r>
          </a:p>
        </p:txBody>
      </p:sp>
      <p:sp>
        <p:nvSpPr>
          <p:cNvPr id="203" name="Google Shape;203;g203777f4671_0_92"/>
          <p:cNvSpPr txBox="1">
            <a:spLocks noGrp="1"/>
          </p:cNvSpPr>
          <p:nvPr>
            <p:ph type="title"/>
          </p:nvPr>
        </p:nvSpPr>
        <p:spPr>
          <a:xfrm>
            <a:off x="1155932" y="489204"/>
            <a:ext cx="5253660" cy="50750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2600"/>
              <a:buNone/>
            </a:pPr>
            <a:r>
              <a:rPr lang="en" dirty="0">
                <a:solidFill>
                  <a:srgbClr val="000C33"/>
                </a:solidFill>
                <a:latin typeface="Roboto"/>
                <a:ea typeface="Roboto"/>
                <a:cs typeface="Roboto"/>
                <a:sym typeface="Roboto"/>
              </a:rPr>
              <a:t>Streamline Processes</a:t>
            </a:r>
            <a:endParaRPr dirty="0">
              <a:latin typeface="Roboto"/>
              <a:ea typeface="Roboto"/>
              <a:cs typeface="Roboto"/>
              <a:sym typeface="Roboto"/>
            </a:endParaRPr>
          </a:p>
        </p:txBody>
      </p:sp>
      <p:sp>
        <p:nvSpPr>
          <p:cNvPr id="204" name="Google Shape;204;g203777f4671_0_92"/>
          <p:cNvSpPr txBox="1">
            <a:spLocks noGrp="1"/>
          </p:cNvSpPr>
          <p:nvPr>
            <p:ph type="body" idx="1"/>
          </p:nvPr>
        </p:nvSpPr>
        <p:spPr>
          <a:xfrm>
            <a:off x="1155918" y="4863550"/>
            <a:ext cx="6236400" cy="230400"/>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0"/>
              </a:spcBef>
              <a:spcAft>
                <a:spcPts val="0"/>
              </a:spcAft>
              <a:buSzPts val="1000"/>
              <a:buNone/>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1050</Words>
  <Application>Microsoft Office PowerPoint</Application>
  <PresentationFormat>On-screen Show (16:9)</PresentationFormat>
  <Paragraphs>92</Paragraphs>
  <Slides>17</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Source Sans Pro</vt:lpstr>
      <vt:lpstr>Montserrat</vt:lpstr>
      <vt:lpstr>Nunito</vt:lpstr>
      <vt:lpstr>Roboto</vt:lpstr>
      <vt:lpstr>Calibri</vt:lpstr>
      <vt:lpstr>Osaka</vt:lpstr>
      <vt:lpstr>Arial</vt:lpstr>
      <vt:lpstr>Simple Light</vt:lpstr>
      <vt:lpstr>PowerPoint Presentation</vt:lpstr>
      <vt:lpstr>PowerPoint Presentation</vt:lpstr>
      <vt:lpstr>[01] Background</vt:lpstr>
      <vt:lpstr>What is Data Science &amp; Consulting?</vt:lpstr>
      <vt:lpstr>How is Data Science useful in Business?</vt:lpstr>
      <vt:lpstr>[02] Applications</vt:lpstr>
      <vt:lpstr>Gaining Customer Insight</vt:lpstr>
      <vt:lpstr>Predicting Future Market Trends &amp; Developing Better Product</vt:lpstr>
      <vt:lpstr>Streamline Processes</vt:lpstr>
      <vt:lpstr>  Inform Internal Finances and Security</vt:lpstr>
      <vt:lpstr>[03] Tools &amp; Examples</vt:lpstr>
      <vt:lpstr>PowerBI</vt:lpstr>
      <vt:lpstr>Tableau</vt:lpstr>
      <vt:lpstr>Consulting Project Opportunities</vt:lpstr>
      <vt:lpstr>Frontier Dental Services (FDS)</vt:lpstr>
      <vt:lpstr>[04] Q&amp;A</vt:lpstr>
      <vt:lpstr>Find us on social media!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Josh Wang</cp:lastModifiedBy>
  <cp:revision>8</cp:revision>
  <dcterms:modified xsi:type="dcterms:W3CDTF">2023-02-23T00:01:17Z</dcterms:modified>
</cp:coreProperties>
</file>